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6" r:id="rId1"/>
    <p:sldMasterId id="2147483727" r:id="rId2"/>
    <p:sldMasterId id="2147483728" r:id="rId3"/>
    <p:sldMasterId id="2147483734" r:id="rId4"/>
  </p:sldMasterIdLst>
  <p:notesMasterIdLst>
    <p:notesMasterId r:id="rId19"/>
  </p:notesMasterIdLst>
  <p:handoutMasterIdLst>
    <p:handoutMasterId r:id="rId20"/>
  </p:handoutMasterIdLst>
  <p:sldIdLst>
    <p:sldId id="256" r:id="rId5"/>
    <p:sldId id="283" r:id="rId6"/>
    <p:sldId id="286" r:id="rId7"/>
    <p:sldId id="277" r:id="rId8"/>
    <p:sldId id="269" r:id="rId9"/>
    <p:sldId id="281" r:id="rId10"/>
    <p:sldId id="285" r:id="rId11"/>
    <p:sldId id="273" r:id="rId12"/>
    <p:sldId id="282" r:id="rId13"/>
    <p:sldId id="284" r:id="rId14"/>
    <p:sldId id="275" r:id="rId15"/>
    <p:sldId id="279" r:id="rId16"/>
    <p:sldId id="287" r:id="rId17"/>
    <p:sldId id="260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10" autoAdjust="0"/>
  </p:normalViewPr>
  <p:slideViewPr>
    <p:cSldViewPr snapToGrid="0">
      <p:cViewPr varScale="1">
        <p:scale>
          <a:sx n="87" d="100"/>
          <a:sy n="87" d="100"/>
        </p:scale>
        <p:origin x="90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BBA0057-3457-4231-8A8D-3B51D1728AFB}" type="datetimeFigureOut">
              <a:rPr lang="he-IL" smtClean="0"/>
              <a:pPr/>
              <a:t>ה'/אדר א/תשע"ט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D998124-4600-4BCA-9CB9-2F62EE67951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1063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41541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2bef425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2bef425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6560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2c5d6e3b8_0_4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7" name="Google Shape;617;g32c5d6e3b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8" name="Google Shape;618;g32c5d6e3b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619" name="Google Shape;619;g32c5d6e3b8_0_46:notes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כל הזכויות שמורות לעמי שטיינר 2002-2013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g32c5d6e3b8_0_46:notes"/>
          <p:cNvSpPr txBox="1">
            <a:spLocks noGrp="1"/>
          </p:cNvSpPr>
          <p:nvPr>
            <p:ph type="hdr" idx="3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פרק 1 - מבוא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g32c5d6e3b8_0_46:notes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ספטמבר 14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8710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2c5d6e3b8_0_4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7" name="Google Shape;617;g32c5d6e3b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8" name="Google Shape;618;g32c5d6e3b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b="0" i="0" u="none" strike="noStrike" cap="none" baseline="0" dirty="0">
                <a:solidFill>
                  <a:schemeClr val="dk1"/>
                </a:solidFill>
              </a:rPr>
              <a:t>סרטון: המחשת כל שלבי המשימה. 2 דקות.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</a:rPr>
              <a:t>https://www.youtube.com/watch?v=qmVBF8f3ZD4</a:t>
            </a:r>
            <a:endParaRPr lang="he-IL" sz="1600" b="0" i="0" u="none" strike="noStrike" cap="none" baseline="0" dirty="0">
              <a:solidFill>
                <a:schemeClr val="dk1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600" b="1" i="0" u="none" strike="noStrike" cap="none" baseline="0" dirty="0">
              <a:solidFill>
                <a:schemeClr val="dk1"/>
              </a:solidFill>
            </a:endParaRPr>
          </a:p>
        </p:txBody>
      </p:sp>
      <p:sp>
        <p:nvSpPr>
          <p:cNvPr id="619" name="Google Shape;619;g32c5d6e3b8_0_46:notes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כל הזכויות שמורות לעמי שטיינר 2002-2013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g32c5d6e3b8_0_46:notes"/>
          <p:cNvSpPr txBox="1">
            <a:spLocks noGrp="1"/>
          </p:cNvSpPr>
          <p:nvPr>
            <p:ph type="hdr" idx="3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פרק 1 - מבוא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g32c5d6e3b8_0_46:notes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ספטמבר 14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2870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2c5d6e3b8_0_4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7" name="Google Shape;617;g32c5d6e3b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8" name="Google Shape;618;g32c5d6e3b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b="0" i="0" u="none" strike="noStrike" cap="none" baseline="0" dirty="0">
                <a:solidFill>
                  <a:schemeClr val="dk1"/>
                </a:solidFill>
              </a:rPr>
              <a:t>לינק לסרטון: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</a:rPr>
              <a:t> </a:t>
            </a:r>
            <a:r>
              <a:rPr lang="he-IL" sz="1600" b="0" i="0" u="none" strike="noStrike" cap="none" baseline="0" dirty="0">
                <a:solidFill>
                  <a:schemeClr val="dk1"/>
                </a:solidFill>
              </a:rPr>
              <a:t>קטעים מתוך הסרטים המקוריים של נאס"א בנחיתה על הירח (דקה וחצי. שחור לבן. קטעים מקוריים)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</a:rPr>
              <a:t>https://www.youtube.com/watch?v=xLu0Ak9Blog</a:t>
            </a:r>
            <a:endParaRPr lang="he-IL" sz="1600" b="0" i="0" u="none" strike="noStrike" cap="none" baseline="0" dirty="0">
              <a:solidFill>
                <a:schemeClr val="dk1"/>
              </a:solidFill>
            </a:endParaRPr>
          </a:p>
        </p:txBody>
      </p:sp>
      <p:sp>
        <p:nvSpPr>
          <p:cNvPr id="619" name="Google Shape;619;g32c5d6e3b8_0_46:notes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כל הזכויות שמורות לעמי שטיינר 2002-2013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g32c5d6e3b8_0_46:notes"/>
          <p:cNvSpPr txBox="1">
            <a:spLocks noGrp="1"/>
          </p:cNvSpPr>
          <p:nvPr>
            <p:ph type="hdr" idx="3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פרק 1 - מבוא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g32c5d6e3b8_0_46:notes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ספטמבר 14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084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2c5d6e3b8_0_4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7" name="Google Shape;617;g32c5d6e3b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8" name="Google Shape;618;g32c5d6e3b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600" b="0" i="0" u="none" strike="noStrike" cap="none" baseline="0" dirty="0">
              <a:solidFill>
                <a:schemeClr val="dk1"/>
              </a:solidFill>
            </a:endParaRPr>
          </a:p>
        </p:txBody>
      </p:sp>
      <p:sp>
        <p:nvSpPr>
          <p:cNvPr id="619" name="Google Shape;619;g32c5d6e3b8_0_46:notes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כל הזכויות שמורות לעמי שטיינר 2002-2013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g32c5d6e3b8_0_46:notes"/>
          <p:cNvSpPr txBox="1">
            <a:spLocks noGrp="1"/>
          </p:cNvSpPr>
          <p:nvPr>
            <p:ph type="hdr" idx="3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פרק 1 - מבוא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g32c5d6e3b8_0_46:notes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ספטמבר 14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084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45dc74de3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45dc74de3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0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2c5d6e3b8_0_4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7" name="Google Shape;617;g32c5d6e3b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8" name="Google Shape;618;g32c5d6e3b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b="0" i="0" u="none" strike="noStrike" cap="none" baseline="0" dirty="0">
                <a:solidFill>
                  <a:schemeClr val="dk1"/>
                </a:solidFill>
              </a:rPr>
              <a:t>עשרות חברות מכל רחבי העולם התחרו בתחרות ולבסוף נבחרו רק 5 חברות שעלו לגמר – אחת מתוכן היא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</a:rPr>
              <a:t>SpaceIL</a:t>
            </a:r>
            <a:r>
              <a:rPr lang="he-IL" sz="1600" b="0" i="0" u="none" strike="noStrike" cap="none" baseline="0" dirty="0">
                <a:solidFill>
                  <a:schemeClr val="dk1"/>
                </a:solidFill>
              </a:rPr>
              <a:t> הישראלית.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b="0" i="0" u="none" strike="noStrike" cap="none" baseline="0" dirty="0">
                <a:solidFill>
                  <a:schemeClr val="dk1"/>
                </a:solidFill>
              </a:rPr>
              <a:t>לצערנו, התחרות הייתה מוגבלת בזמן – עד מרץ 2018. אף חברה לא עמדה ביעד לכן גוגל ביטלה את האתגר.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b="0" i="0" u="none" strike="noStrike" cap="none" baseline="0" dirty="0">
                <a:solidFill>
                  <a:schemeClr val="dk1"/>
                </a:solidFill>
              </a:rPr>
              <a:t>בכל זאת, </a:t>
            </a:r>
            <a:r>
              <a:rPr lang="en-US" sz="1600" b="0" i="0" u="none" strike="noStrike" cap="none" baseline="0" dirty="0" err="1">
                <a:solidFill>
                  <a:schemeClr val="dk1"/>
                </a:solidFill>
              </a:rPr>
              <a:t>SpaceIL</a:t>
            </a:r>
            <a:r>
              <a:rPr lang="he-IL" sz="1600" b="0" i="0" u="none" strike="noStrike" cap="none" baseline="0" dirty="0">
                <a:solidFill>
                  <a:schemeClr val="dk1"/>
                </a:solidFill>
              </a:rPr>
              <a:t> המשיכו במאמצי הפיתוח.</a:t>
            </a:r>
          </a:p>
        </p:txBody>
      </p:sp>
      <p:sp>
        <p:nvSpPr>
          <p:cNvPr id="619" name="Google Shape;619;g32c5d6e3b8_0_46:notes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כל הזכויות שמורות לעמי שטיינר 2002-2013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g32c5d6e3b8_0_46:notes"/>
          <p:cNvSpPr txBox="1">
            <a:spLocks noGrp="1"/>
          </p:cNvSpPr>
          <p:nvPr>
            <p:ph type="hdr" idx="3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פרק 1 - מבוא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g32c5d6e3b8_0_46:notes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ספטמבר 14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3848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2c5d6e3b8_0_4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7" name="Google Shape;617;g32c5d6e3b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8" name="Google Shape;618;g32c5d6e3b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600" b="0" i="0" u="none" strike="noStrike" cap="none" baseline="0" dirty="0">
              <a:solidFill>
                <a:schemeClr val="dk1"/>
              </a:solidFill>
            </a:endParaRPr>
          </a:p>
        </p:txBody>
      </p:sp>
      <p:sp>
        <p:nvSpPr>
          <p:cNvPr id="619" name="Google Shape;619;g32c5d6e3b8_0_46:notes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כל הזכויות שמורות לעמי שטיינר 2002-2013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g32c5d6e3b8_0_46:notes"/>
          <p:cNvSpPr txBox="1">
            <a:spLocks noGrp="1"/>
          </p:cNvSpPr>
          <p:nvPr>
            <p:ph type="hdr" idx="3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פרק 1 - מבוא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g32c5d6e3b8_0_46:notes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ספטמבר 14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3848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2c5d6e3b8_0_4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7" name="Google Shape;617;g32c5d6e3b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8" name="Google Shape;618;g32c5d6e3b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b="0" i="0" u="none" strike="noStrike" cap="none" baseline="0" dirty="0">
                <a:solidFill>
                  <a:schemeClr val="dk1"/>
                </a:solidFill>
              </a:rPr>
              <a:t>הנחתת חללית על הירח זו משימה מורכבת מאוד. מלבד שליחת החללית לירח, צריך לחשוב על דרך להנחית את החללית.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b="0" i="0" u="none" strike="noStrike" cap="none" baseline="0" dirty="0">
                <a:solidFill>
                  <a:schemeClr val="dk1"/>
                </a:solidFill>
              </a:rPr>
              <a:t>להזכירכם, חללית נעה במהירויות עצומות של עשרות אלפי קמ"ש, לכן יש צורך לחשוב על דרך להאט את החללית כדי שתוכל לנחות על הירח ולא להתרסק עליו.</a:t>
            </a:r>
          </a:p>
        </p:txBody>
      </p:sp>
      <p:sp>
        <p:nvSpPr>
          <p:cNvPr id="619" name="Google Shape;619;g32c5d6e3b8_0_46:notes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כל הזכויות שמורות לעמי שטיינר 2002-2013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g32c5d6e3b8_0_46:notes"/>
          <p:cNvSpPr txBox="1">
            <a:spLocks noGrp="1"/>
          </p:cNvSpPr>
          <p:nvPr>
            <p:ph type="hdr" idx="3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פרק 1 - מבוא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g32c5d6e3b8_0_46:notes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ספטמבר 14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384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2c5d6e3b8_0_4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7" name="Google Shape;617;g32c5d6e3b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8" name="Google Shape;618;g32c5d6e3b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619" name="Google Shape;619;g32c5d6e3b8_0_46:notes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כל הזכויות שמורות לעמי שטיינר 2002-2013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g32c5d6e3b8_0_46:notes"/>
          <p:cNvSpPr txBox="1">
            <a:spLocks noGrp="1"/>
          </p:cNvSpPr>
          <p:nvPr>
            <p:ph type="hdr" idx="3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פרק 1 - מבוא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g32c5d6e3b8_0_46:notes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ספטמבר 14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488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2c5d6e3b8_0_4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7" name="Google Shape;617;g32c5d6e3b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8" name="Google Shape;618;g32c5d6e3b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619" name="Google Shape;619;g32c5d6e3b8_0_46:notes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כל הזכויות שמורות לעמי שטיינר 2002-2013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g32c5d6e3b8_0_46:notes"/>
          <p:cNvSpPr txBox="1">
            <a:spLocks noGrp="1"/>
          </p:cNvSpPr>
          <p:nvPr>
            <p:ph type="hdr" idx="3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פרק 1 - מבוא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g32c5d6e3b8_0_46:notes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ספטמבר 14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8104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2c5d6e3b8_0_4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7" name="Google Shape;617;g32c5d6e3b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8" name="Google Shape;618;g32c5d6e3b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619" name="Google Shape;619;g32c5d6e3b8_0_46:notes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כל הזכויות שמורות לעמי שטיינר 2002-2013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g32c5d6e3b8_0_46:notes"/>
          <p:cNvSpPr txBox="1">
            <a:spLocks noGrp="1"/>
          </p:cNvSpPr>
          <p:nvPr>
            <p:ph type="hdr" idx="3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פרק 1 - מבוא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g32c5d6e3b8_0_46:notes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ספטמבר 14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4372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2c5d6e3b8_0_4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7" name="Google Shape;617;g32c5d6e3b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8" name="Google Shape;618;g32c5d6e3b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b="0" i="0" u="none" strike="noStrike" cap="none" dirty="0">
                <a:solidFill>
                  <a:schemeClr val="dk1"/>
                </a:solidFill>
              </a:rPr>
              <a:t>כדי להשתחרר</a:t>
            </a:r>
            <a:r>
              <a:rPr lang="he-IL" sz="1600" b="0" i="0" u="none" strike="noStrike" cap="none" baseline="0" dirty="0">
                <a:solidFill>
                  <a:schemeClr val="dk1"/>
                </a:solidFill>
              </a:rPr>
              <a:t> מאחיזת </a:t>
            </a:r>
            <a:r>
              <a:rPr lang="he-IL" sz="1600" b="0" i="0" u="none" strike="noStrike" cap="none" baseline="0" dirty="0" err="1">
                <a:solidFill>
                  <a:schemeClr val="dk1"/>
                </a:solidFill>
              </a:rPr>
              <a:t>כח</a:t>
            </a:r>
            <a:r>
              <a:rPr lang="he-IL" sz="1600" b="0" i="0" u="none" strike="noStrike" cap="none" baseline="0" dirty="0">
                <a:solidFill>
                  <a:schemeClr val="dk1"/>
                </a:solidFill>
              </a:rPr>
              <a:t> המשיכה של כדור הארץ צריך הרבה מאוד </a:t>
            </a:r>
            <a:r>
              <a:rPr lang="he-IL" sz="1600" b="0" i="0" u="none" strike="noStrike" cap="none" baseline="0" dirty="0" err="1">
                <a:solidFill>
                  <a:schemeClr val="dk1"/>
                </a:solidFill>
              </a:rPr>
              <a:t>כח</a:t>
            </a:r>
            <a:r>
              <a:rPr lang="he-IL" sz="1600" b="0" i="0" u="none" strike="noStrike" cap="none" baseline="0" dirty="0">
                <a:solidFill>
                  <a:schemeClr val="dk1"/>
                </a:solidFill>
              </a:rPr>
              <a:t> = טיל גדול מאוד.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b="0" i="0" u="none" strike="noStrike" cap="none" baseline="0" dirty="0">
                <a:solidFill>
                  <a:schemeClr val="dk1"/>
                </a:solidFill>
              </a:rPr>
              <a:t>בנוסף, איך מנווטים 384 אלף קילומטר בלי 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</a:rPr>
              <a:t>GPS</a:t>
            </a:r>
            <a:r>
              <a:rPr lang="he-IL" sz="1600" b="0" i="0" u="none" strike="noStrike" cap="none" baseline="0" dirty="0">
                <a:solidFill>
                  <a:schemeClr val="dk1"/>
                </a:solidFill>
              </a:rPr>
              <a:t>?</a:t>
            </a:r>
            <a:endParaRPr sz="1600" b="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619" name="Google Shape;619;g32c5d6e3b8_0_46:notes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כל הזכויות שמורות לעמי שטיינר 2002-2013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g32c5d6e3b8_0_46:notes"/>
          <p:cNvSpPr txBox="1">
            <a:spLocks noGrp="1"/>
          </p:cNvSpPr>
          <p:nvPr>
            <p:ph type="hdr" idx="3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פרק 1 - מבוא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g32c5d6e3b8_0_46:notes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ספטמבר 14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8710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2c5d6e3b8_0_46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7" name="Google Shape;617;g32c5d6e3b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8" name="Google Shape;618;g32c5d6e3b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b="0" i="0" u="none" strike="noStrike" cap="none" dirty="0">
                <a:solidFill>
                  <a:schemeClr val="dk1"/>
                </a:solidFill>
              </a:rPr>
              <a:t>סרטון: שיגור של משגר </a:t>
            </a:r>
            <a:r>
              <a:rPr lang="he-IL" sz="1600" b="0" i="0" u="none" strike="noStrike" cap="none" dirty="0" err="1">
                <a:solidFill>
                  <a:schemeClr val="dk1"/>
                </a:solidFill>
              </a:rPr>
              <a:t>פלקון</a:t>
            </a:r>
            <a:r>
              <a:rPr lang="he-IL" sz="1600" b="0" i="0" u="none" strike="noStrike" cap="none" dirty="0">
                <a:solidFill>
                  <a:schemeClr val="dk1"/>
                </a:solidFill>
              </a:rPr>
              <a:t>. 2 וחצי דקות. </a:t>
            </a:r>
            <a:r>
              <a:rPr lang="en-US" sz="1600" b="0" i="0" u="none" strike="noStrike" cap="none" dirty="0">
                <a:solidFill>
                  <a:schemeClr val="dk1"/>
                </a:solidFill>
              </a:rPr>
              <a:t>https://www.youtube.com/watch?v=lS9XcEEek48</a:t>
            </a:r>
            <a:endParaRPr lang="he-IL" sz="1600" b="0" i="0" u="none" strike="noStrike" cap="none" dirty="0">
              <a:solidFill>
                <a:schemeClr val="dk1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b="0" i="0" u="none" strike="noStrike" cap="none" dirty="0">
                <a:solidFill>
                  <a:schemeClr val="dk1"/>
                </a:solidFill>
              </a:rPr>
              <a:t>בנוסף, משגר זה חוסך עלויות.</a:t>
            </a:r>
            <a:r>
              <a:rPr lang="he-IL" sz="1600" b="0" i="0" u="none" strike="noStrike" cap="none" baseline="0" dirty="0">
                <a:solidFill>
                  <a:schemeClr val="dk1"/>
                </a:solidFill>
              </a:rPr>
              <a:t> איך?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</a:rPr>
              <a:t> </a:t>
            </a:r>
            <a:r>
              <a:rPr lang="he-IL" sz="1600" b="0" i="0" u="none" strike="noStrike" cap="none" baseline="0" dirty="0">
                <a:solidFill>
                  <a:schemeClr val="dk1"/>
                </a:solidFill>
              </a:rPr>
              <a:t>הטילים הם לא חד פעמיים, אלא נוחתים חזרה על האדמה וניתן להשתמש בהם שוב – כמו שרואים בסרטון.</a:t>
            </a:r>
            <a:endParaRPr sz="1600" b="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619" name="Google Shape;619;g32c5d6e3b8_0_46:notes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כל הזכויות שמורות לעמי שטיינר 2002-2013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0" name="Google Shape;620;g32c5d6e3b8_0_46:notes"/>
          <p:cNvSpPr txBox="1">
            <a:spLocks noGrp="1"/>
          </p:cNvSpPr>
          <p:nvPr>
            <p:ph type="hdr" idx="3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פרק 1 - מבוא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g32c5d6e3b8_0_46:notes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 ספטמבר 14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871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1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1pPr>
            <a:lvl2pPr marL="457200" marR="0" lvl="1" indent="0" algn="ctr" rtl="1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2pPr>
            <a:lvl3pPr marL="914400" marR="0" lvl="2" indent="0" algn="ctr" rtl="1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3pPr>
            <a:lvl4pPr marL="1371600" marR="0" lvl="3" indent="0" algn="ct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4pPr>
            <a:lvl5pPr marL="1828800" marR="0" lvl="4" indent="0" algn="ct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5pPr>
            <a:lvl6pPr marL="2286000" marR="0" lvl="5" indent="0" algn="ct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6pPr>
            <a:lvl7pPr marL="2743200" marR="0" lvl="6" indent="0" algn="ct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7pPr>
            <a:lvl8pPr marL="3200400" marR="0" lvl="7" indent="0" algn="ct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8pPr>
            <a:lvl9pPr marL="3657600" marR="0" lvl="8" indent="0" algn="ct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dt" idx="10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1">
              <a:buNone/>
              <a:defRPr/>
            </a:lvl1pPr>
            <a:lvl2pPr marL="0" marR="0" lvl="1" indent="0" algn="l" rtl="1">
              <a:buNone/>
              <a:defRPr/>
            </a:lvl2pPr>
            <a:lvl3pPr marL="0" marR="0" lvl="2" indent="0" algn="l" rtl="1">
              <a:buNone/>
              <a:defRPr/>
            </a:lvl3pPr>
            <a:lvl4pPr marL="0" marR="0" lvl="3" indent="0" algn="l" rtl="1">
              <a:buNone/>
              <a:defRPr/>
            </a:lvl4pPr>
            <a:lvl5pPr marL="0" marR="0" lvl="4" indent="0" algn="l" rtl="1">
              <a:buNone/>
              <a:defRPr/>
            </a:lvl5pPr>
            <a:lvl6pPr marL="0" marR="0" lvl="5" indent="0" algn="l" rtl="1">
              <a:buNone/>
              <a:defRPr/>
            </a:lvl6pPr>
            <a:lvl7pPr marL="0" marR="0" lvl="6" indent="0" algn="l" rtl="1">
              <a:buNone/>
              <a:defRPr/>
            </a:lvl7pPr>
            <a:lvl8pPr marL="0" marR="0" lvl="7" indent="0" algn="l" rtl="1">
              <a:buNone/>
              <a:defRPr/>
            </a:lvl8pPr>
            <a:lvl9pPr marL="0" marR="0" lvl="8" indent="0" algn="l" rtl="1">
              <a:buNone/>
              <a:defRPr/>
            </a:lvl9pPr>
          </a:lstStyle>
          <a:p>
            <a:pPr marL="0" lvl="0" indent="-88900" algn="l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r" rtl="1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1pPr>
            <a:lvl2pPr marL="914400" lvl="1" indent="-317500" algn="r" rtl="1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–"/>
              <a:defRPr/>
            </a:lvl2pPr>
            <a:lvl3pPr marL="1371600" lvl="2" indent="-317500" algn="r" rtl="1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3pPr>
            <a:lvl4pPr marL="1828800" lvl="3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–"/>
              <a:defRPr/>
            </a:lvl4pPr>
            <a:lvl5pPr marL="2286000" lvl="4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»"/>
              <a:defRPr/>
            </a:lvl5pPr>
            <a:lvl6pPr marL="2743200" lvl="5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6pPr>
            <a:lvl7pPr marL="3200400" lvl="6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7pPr>
            <a:lvl8pPr marL="3657600" lvl="7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8pPr>
            <a:lvl9pPr marL="4114800" lvl="8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dt" idx="10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1">
              <a:buNone/>
              <a:defRPr/>
            </a:lvl1pPr>
            <a:lvl2pPr marL="0" marR="0" lvl="1" indent="0" algn="l" rtl="1">
              <a:buNone/>
              <a:defRPr/>
            </a:lvl2pPr>
            <a:lvl3pPr marL="0" marR="0" lvl="2" indent="0" algn="l" rtl="1">
              <a:buNone/>
              <a:defRPr/>
            </a:lvl3pPr>
            <a:lvl4pPr marL="0" marR="0" lvl="3" indent="0" algn="l" rtl="1">
              <a:buNone/>
              <a:defRPr/>
            </a:lvl4pPr>
            <a:lvl5pPr marL="0" marR="0" lvl="4" indent="0" algn="l" rtl="1">
              <a:buNone/>
              <a:defRPr/>
            </a:lvl5pPr>
            <a:lvl6pPr marL="0" marR="0" lvl="5" indent="0" algn="l" rtl="1">
              <a:buNone/>
              <a:defRPr/>
            </a:lvl6pPr>
            <a:lvl7pPr marL="0" marR="0" lvl="6" indent="0" algn="l" rtl="1">
              <a:buNone/>
              <a:defRPr/>
            </a:lvl7pPr>
            <a:lvl8pPr marL="0" marR="0" lvl="7" indent="0" algn="l" rtl="1">
              <a:buNone/>
              <a:defRPr/>
            </a:lvl8pPr>
            <a:lvl9pPr marL="0" marR="0" lvl="8" indent="0" algn="l" rtl="1">
              <a:buNone/>
              <a:defRPr/>
            </a:lvl9pPr>
          </a:lstStyle>
          <a:p>
            <a:pPr marL="0" lvl="0" indent="-88900" algn="l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dt" idx="10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1">
              <a:buNone/>
              <a:defRPr/>
            </a:lvl1pPr>
            <a:lvl2pPr marL="0" marR="0" lvl="1" indent="0" algn="l" rtl="1">
              <a:buNone/>
              <a:defRPr/>
            </a:lvl2pPr>
            <a:lvl3pPr marL="0" marR="0" lvl="2" indent="0" algn="l" rtl="1">
              <a:buNone/>
              <a:defRPr/>
            </a:lvl3pPr>
            <a:lvl4pPr marL="0" marR="0" lvl="3" indent="0" algn="l" rtl="1">
              <a:buNone/>
              <a:defRPr/>
            </a:lvl4pPr>
            <a:lvl5pPr marL="0" marR="0" lvl="4" indent="0" algn="l" rtl="1">
              <a:buNone/>
              <a:defRPr/>
            </a:lvl5pPr>
            <a:lvl6pPr marL="0" marR="0" lvl="5" indent="0" algn="l" rtl="1">
              <a:buNone/>
              <a:defRPr/>
            </a:lvl6pPr>
            <a:lvl7pPr marL="0" marR="0" lvl="6" indent="0" algn="l" rtl="1">
              <a:buNone/>
              <a:defRPr/>
            </a:lvl7pPr>
            <a:lvl8pPr marL="0" marR="0" lvl="7" indent="0" algn="l" rtl="1">
              <a:buNone/>
              <a:defRPr/>
            </a:lvl8pPr>
            <a:lvl9pPr marL="0" marR="0" lvl="8" indent="0" algn="l" rtl="1">
              <a:buNone/>
              <a:defRPr/>
            </a:lvl9pPr>
          </a:lstStyle>
          <a:p>
            <a:pPr marL="0" lvl="0" indent="-88900" algn="l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dt" idx="10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sldNum" idx="12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1">
              <a:buNone/>
              <a:defRPr/>
            </a:lvl1pPr>
            <a:lvl2pPr marL="0" marR="0" lvl="1" indent="0" algn="l" rtl="1">
              <a:buNone/>
              <a:defRPr/>
            </a:lvl2pPr>
            <a:lvl3pPr marL="0" marR="0" lvl="2" indent="0" algn="l" rtl="1">
              <a:buNone/>
              <a:defRPr/>
            </a:lvl3pPr>
            <a:lvl4pPr marL="0" marR="0" lvl="3" indent="0" algn="l" rtl="1">
              <a:buNone/>
              <a:defRPr/>
            </a:lvl4pPr>
            <a:lvl5pPr marL="0" marR="0" lvl="4" indent="0" algn="l" rtl="1">
              <a:buNone/>
              <a:defRPr/>
            </a:lvl5pPr>
            <a:lvl6pPr marL="0" marR="0" lvl="5" indent="0" algn="l" rtl="1">
              <a:buNone/>
              <a:defRPr/>
            </a:lvl6pPr>
            <a:lvl7pPr marL="0" marR="0" lvl="6" indent="0" algn="l" rtl="1">
              <a:buNone/>
              <a:defRPr/>
            </a:lvl7pPr>
            <a:lvl8pPr marL="0" marR="0" lvl="7" indent="0" algn="l" rtl="1">
              <a:buNone/>
              <a:defRPr/>
            </a:lvl8pPr>
            <a:lvl9pPr marL="0" marR="0" lvl="8" indent="0" algn="l" rtl="1">
              <a:buNone/>
              <a:defRPr/>
            </a:lvl9pPr>
          </a:lstStyle>
          <a:p>
            <a:pPr marL="0" lvl="0" indent="-88900" algn="l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7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0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5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7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0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5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dt" idx="10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sldNum" idx="12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1">
              <a:buNone/>
              <a:defRPr/>
            </a:lvl1pPr>
            <a:lvl2pPr marL="0" marR="0" lvl="1" indent="0" algn="l" rtl="1">
              <a:buNone/>
              <a:defRPr/>
            </a:lvl2pPr>
            <a:lvl3pPr marL="0" marR="0" lvl="2" indent="0" algn="l" rtl="1">
              <a:buNone/>
              <a:defRPr/>
            </a:lvl3pPr>
            <a:lvl4pPr marL="0" marR="0" lvl="3" indent="0" algn="l" rtl="1">
              <a:buNone/>
              <a:defRPr/>
            </a:lvl4pPr>
            <a:lvl5pPr marL="0" marR="0" lvl="4" indent="0" algn="l" rtl="1">
              <a:buNone/>
              <a:defRPr/>
            </a:lvl5pPr>
            <a:lvl6pPr marL="0" marR="0" lvl="5" indent="0" algn="l" rtl="1">
              <a:buNone/>
              <a:defRPr/>
            </a:lvl6pPr>
            <a:lvl7pPr marL="0" marR="0" lvl="6" indent="0" algn="l" rtl="1">
              <a:buNone/>
              <a:defRPr/>
            </a:lvl7pPr>
            <a:lvl8pPr marL="0" marR="0" lvl="7" indent="0" algn="l" rtl="1">
              <a:buNone/>
              <a:defRPr/>
            </a:lvl8pPr>
            <a:lvl9pPr marL="0" marR="0" lvl="8" indent="0" algn="l" rtl="1">
              <a:buNone/>
              <a:defRPr/>
            </a:lvl9pPr>
          </a:lstStyle>
          <a:p>
            <a:pPr marL="0" lvl="0" indent="-88900" algn="l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dt" idx="10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sldNum" idx="12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1">
              <a:buNone/>
              <a:defRPr/>
            </a:lvl1pPr>
            <a:lvl2pPr marL="0" marR="0" lvl="1" indent="0" algn="l" rtl="1">
              <a:buNone/>
              <a:defRPr/>
            </a:lvl2pPr>
            <a:lvl3pPr marL="0" marR="0" lvl="2" indent="0" algn="l" rtl="1">
              <a:buNone/>
              <a:defRPr/>
            </a:lvl3pPr>
            <a:lvl4pPr marL="0" marR="0" lvl="3" indent="0" algn="l" rtl="1">
              <a:buNone/>
              <a:defRPr/>
            </a:lvl4pPr>
            <a:lvl5pPr marL="0" marR="0" lvl="4" indent="0" algn="l" rtl="1">
              <a:buNone/>
              <a:defRPr/>
            </a:lvl5pPr>
            <a:lvl6pPr marL="0" marR="0" lvl="5" indent="0" algn="l" rtl="1">
              <a:buNone/>
              <a:defRPr/>
            </a:lvl6pPr>
            <a:lvl7pPr marL="0" marR="0" lvl="6" indent="0" algn="l" rtl="1">
              <a:buNone/>
              <a:defRPr/>
            </a:lvl7pPr>
            <a:lvl8pPr marL="0" marR="0" lvl="7" indent="0" algn="l" rtl="1">
              <a:buNone/>
              <a:defRPr/>
            </a:lvl8pPr>
            <a:lvl9pPr marL="0" marR="0" lvl="8" indent="0" algn="l" rtl="1">
              <a:buNone/>
              <a:defRPr/>
            </a:lvl9pPr>
          </a:lstStyle>
          <a:p>
            <a:pPr marL="0" lvl="0" indent="-88900" algn="l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dt" idx="10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1">
              <a:buNone/>
              <a:defRPr/>
            </a:lvl1pPr>
            <a:lvl2pPr marL="0" marR="0" lvl="1" indent="0" algn="l" rtl="1">
              <a:buNone/>
              <a:defRPr/>
            </a:lvl2pPr>
            <a:lvl3pPr marL="0" marR="0" lvl="2" indent="0" algn="l" rtl="1">
              <a:buNone/>
              <a:defRPr/>
            </a:lvl3pPr>
            <a:lvl4pPr marL="0" marR="0" lvl="3" indent="0" algn="l" rtl="1">
              <a:buNone/>
              <a:defRPr/>
            </a:lvl4pPr>
            <a:lvl5pPr marL="0" marR="0" lvl="4" indent="0" algn="l" rtl="1">
              <a:buNone/>
              <a:defRPr/>
            </a:lvl5pPr>
            <a:lvl6pPr marL="0" marR="0" lvl="5" indent="0" algn="l" rtl="1">
              <a:buNone/>
              <a:defRPr/>
            </a:lvl6pPr>
            <a:lvl7pPr marL="0" marR="0" lvl="6" indent="0" algn="l" rtl="1">
              <a:buNone/>
              <a:defRPr/>
            </a:lvl7pPr>
            <a:lvl8pPr marL="0" marR="0" lvl="7" indent="0" algn="l" rtl="1">
              <a:buNone/>
              <a:defRPr/>
            </a:lvl8pPr>
            <a:lvl9pPr marL="0" marR="0" lvl="8" indent="0" algn="l" rtl="1">
              <a:buNone/>
              <a:defRPr/>
            </a:lvl9pPr>
          </a:lstStyle>
          <a:p>
            <a:pPr marL="0" lvl="0" indent="-88900" algn="l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7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0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5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dt" idx="10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1">
              <a:buNone/>
              <a:defRPr/>
            </a:lvl1pPr>
            <a:lvl2pPr marL="0" marR="0" lvl="1" indent="0" algn="l" rtl="1">
              <a:buNone/>
              <a:defRPr/>
            </a:lvl2pPr>
            <a:lvl3pPr marL="0" marR="0" lvl="2" indent="0" algn="l" rtl="1">
              <a:buNone/>
              <a:defRPr/>
            </a:lvl3pPr>
            <a:lvl4pPr marL="0" marR="0" lvl="3" indent="0" algn="l" rtl="1">
              <a:buNone/>
              <a:defRPr/>
            </a:lvl4pPr>
            <a:lvl5pPr marL="0" marR="0" lvl="4" indent="0" algn="l" rtl="1">
              <a:buNone/>
              <a:defRPr/>
            </a:lvl5pPr>
            <a:lvl6pPr marL="0" marR="0" lvl="5" indent="0" algn="l" rtl="1">
              <a:buNone/>
              <a:defRPr/>
            </a:lvl6pPr>
            <a:lvl7pPr marL="0" marR="0" lvl="6" indent="0" algn="l" rtl="1">
              <a:buNone/>
              <a:defRPr/>
            </a:lvl7pPr>
            <a:lvl8pPr marL="0" marR="0" lvl="7" indent="0" algn="l" rtl="1">
              <a:buNone/>
              <a:defRPr/>
            </a:lvl8pPr>
            <a:lvl9pPr marL="0" marR="0" lvl="8" indent="0" algn="l" rtl="1">
              <a:buNone/>
              <a:defRPr/>
            </a:lvl9pPr>
          </a:lstStyle>
          <a:p>
            <a:pPr marL="0" lvl="0" indent="-88900" algn="l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9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70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0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5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dt" idx="10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sldNum" idx="12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1">
              <a:buNone/>
              <a:defRPr/>
            </a:lvl1pPr>
            <a:lvl2pPr marL="0" marR="0" lvl="1" indent="0" algn="l" rtl="1">
              <a:buNone/>
              <a:defRPr/>
            </a:lvl2pPr>
            <a:lvl3pPr marL="0" marR="0" lvl="2" indent="0" algn="l" rtl="1">
              <a:buNone/>
              <a:defRPr/>
            </a:lvl3pPr>
            <a:lvl4pPr marL="0" marR="0" lvl="3" indent="0" algn="l" rtl="1">
              <a:buNone/>
              <a:defRPr/>
            </a:lvl4pPr>
            <a:lvl5pPr marL="0" marR="0" lvl="4" indent="0" algn="l" rtl="1">
              <a:buNone/>
              <a:defRPr/>
            </a:lvl5pPr>
            <a:lvl6pPr marL="0" marR="0" lvl="5" indent="0" algn="l" rtl="1">
              <a:buNone/>
              <a:defRPr/>
            </a:lvl6pPr>
            <a:lvl7pPr marL="0" marR="0" lvl="6" indent="0" algn="l" rtl="1">
              <a:buNone/>
              <a:defRPr/>
            </a:lvl7pPr>
            <a:lvl8pPr marL="0" marR="0" lvl="7" indent="0" algn="l" rtl="1">
              <a:buNone/>
              <a:defRPr/>
            </a:lvl8pPr>
            <a:lvl9pPr marL="0" marR="0" lvl="8" indent="0" algn="l" rtl="1">
              <a:buNone/>
              <a:defRPr/>
            </a:lvl9pPr>
          </a:lstStyle>
          <a:p>
            <a:pPr marL="0" lvl="0" indent="-88900" algn="l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r" rtl="1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1pPr>
            <a:lvl2pPr marL="914400" lvl="1" indent="-317500" algn="r" rtl="1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–"/>
              <a:defRPr/>
            </a:lvl2pPr>
            <a:lvl3pPr marL="1371600" lvl="2" indent="-317500" algn="r" rtl="1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3pPr>
            <a:lvl4pPr marL="1828800" lvl="3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–"/>
              <a:defRPr/>
            </a:lvl4pPr>
            <a:lvl5pPr marL="2286000" lvl="4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»"/>
              <a:defRPr/>
            </a:lvl5pPr>
            <a:lvl6pPr marL="2743200" lvl="5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6pPr>
            <a:lvl7pPr marL="3200400" lvl="6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7pPr>
            <a:lvl8pPr marL="3657600" lvl="7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8pPr>
            <a:lvl9pPr marL="4114800" lvl="8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dt" idx="10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sldNum" idx="12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1">
              <a:buNone/>
              <a:defRPr/>
            </a:lvl1pPr>
            <a:lvl2pPr marL="0" marR="0" lvl="1" indent="0" algn="l" rtl="1">
              <a:buNone/>
              <a:defRPr/>
            </a:lvl2pPr>
            <a:lvl3pPr marL="0" marR="0" lvl="2" indent="0" algn="l" rtl="1">
              <a:buNone/>
              <a:defRPr/>
            </a:lvl3pPr>
            <a:lvl4pPr marL="0" marR="0" lvl="3" indent="0" algn="l" rtl="1">
              <a:buNone/>
              <a:defRPr/>
            </a:lvl4pPr>
            <a:lvl5pPr marL="0" marR="0" lvl="4" indent="0" algn="l" rtl="1">
              <a:buNone/>
              <a:defRPr/>
            </a:lvl5pPr>
            <a:lvl6pPr marL="0" marR="0" lvl="5" indent="0" algn="l" rtl="1">
              <a:buNone/>
              <a:defRPr/>
            </a:lvl6pPr>
            <a:lvl7pPr marL="0" marR="0" lvl="6" indent="0" algn="l" rtl="1">
              <a:buNone/>
              <a:defRPr/>
            </a:lvl7pPr>
            <a:lvl8pPr marL="0" marR="0" lvl="7" indent="0" algn="l" rtl="1">
              <a:buNone/>
              <a:defRPr/>
            </a:lvl8pPr>
            <a:lvl9pPr marL="0" marR="0" lvl="8" indent="0" algn="l" rtl="1">
              <a:buNone/>
              <a:defRPr/>
            </a:lvl9pPr>
          </a:lstStyle>
          <a:p>
            <a:pPr marL="0" lvl="0" indent="-88900" algn="l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7" name="Google Shape;147;p31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r" rtl="1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1pPr>
            <a:lvl2pPr marL="914400" lvl="1" indent="-317500" algn="r" rtl="1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–"/>
              <a:defRPr/>
            </a:lvl2pPr>
            <a:lvl3pPr marL="1371600" lvl="2" indent="-317500" algn="r" rtl="1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3pPr>
            <a:lvl4pPr marL="1828800" lvl="3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–"/>
              <a:defRPr/>
            </a:lvl4pPr>
            <a:lvl5pPr marL="2286000" lvl="4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»"/>
              <a:defRPr/>
            </a:lvl5pPr>
            <a:lvl6pPr marL="2743200" lvl="5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6pPr>
            <a:lvl7pPr marL="3200400" lvl="6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7pPr>
            <a:lvl8pPr marL="3657600" lvl="7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8pPr>
            <a:lvl9pPr marL="4114800" lvl="8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31"/>
          <p:cNvSpPr txBox="1">
            <a:spLocks noGrp="1"/>
          </p:cNvSpPr>
          <p:nvPr>
            <p:ph type="dt" idx="10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sldNum" idx="12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1">
              <a:buNone/>
              <a:defRPr/>
            </a:lvl1pPr>
            <a:lvl2pPr marL="0" marR="0" lvl="1" indent="0" algn="l" rtl="1">
              <a:buNone/>
              <a:defRPr/>
            </a:lvl2pPr>
            <a:lvl3pPr marL="0" marR="0" lvl="2" indent="0" algn="l" rtl="1">
              <a:buNone/>
              <a:defRPr/>
            </a:lvl3pPr>
            <a:lvl4pPr marL="0" marR="0" lvl="3" indent="0" algn="l" rtl="1">
              <a:buNone/>
              <a:defRPr/>
            </a:lvl4pPr>
            <a:lvl5pPr marL="0" marR="0" lvl="4" indent="0" algn="l" rtl="1">
              <a:buNone/>
              <a:defRPr/>
            </a:lvl5pPr>
            <a:lvl6pPr marL="0" marR="0" lvl="5" indent="0" algn="l" rtl="1">
              <a:buNone/>
              <a:defRPr/>
            </a:lvl6pPr>
            <a:lvl7pPr marL="0" marR="0" lvl="6" indent="0" algn="l" rtl="1">
              <a:buNone/>
              <a:defRPr/>
            </a:lvl7pPr>
            <a:lvl8pPr marL="0" marR="0" lvl="7" indent="0" algn="l" rtl="1">
              <a:buNone/>
              <a:defRPr/>
            </a:lvl8pPr>
            <a:lvl9pPr marL="0" marR="0" lvl="8" indent="0" algn="l" rtl="1">
              <a:buNone/>
              <a:defRPr/>
            </a:lvl9pPr>
          </a:lstStyle>
          <a:p>
            <a:pPr marL="0" lvl="0" indent="-88900" algn="l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, טקסט ותוכן" userDrawn="1">
  <p:cSld name="TEXT_AND_OBJEC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2705100" y="472678"/>
            <a:ext cx="5683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814750" y="1037400"/>
            <a:ext cx="7717800" cy="3761400"/>
          </a:xfrm>
          <a:prstGeom prst="rect">
            <a:avLst/>
          </a:prstGeom>
          <a:noFill/>
          <a:ln w="952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1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Clr>
                <a:srgbClr val="FFD966"/>
              </a:buClr>
              <a:buSzPts val="1400"/>
              <a:buFont typeface="Calibri"/>
              <a:buChar char="★"/>
              <a:defRPr sz="2400">
                <a:solidFill>
                  <a:schemeClr val="lt1"/>
                </a:solidFill>
              </a:defRPr>
            </a:lvl1pPr>
            <a:lvl2pPr marL="914400" lvl="1" indent="-317500" algn="r" rtl="1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/>
            </a:lvl2pPr>
            <a:lvl3pPr marL="1371600" lvl="2" indent="-317500" algn="r" rtl="1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/>
            </a:lvl3pPr>
            <a:lvl4pPr marL="1828800" lvl="3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/>
            </a:lvl4pPr>
            <a:lvl5pPr marL="2286000" lvl="4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/>
            </a:lvl5pPr>
            <a:lvl6pPr marL="2743200" lvl="5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/>
            </a:lvl6pPr>
            <a:lvl7pPr marL="3200400" lvl="6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●"/>
              <a:defRPr/>
            </a:lvl7pPr>
            <a:lvl8pPr marL="3657600" lvl="7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○"/>
              <a:defRPr/>
            </a:lvl8pPr>
            <a:lvl9pPr marL="4114800" lvl="8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body" idx="2"/>
          </p:nvPr>
        </p:nvSpPr>
        <p:spPr>
          <a:xfrm>
            <a:off x="4652963" y="1466850"/>
            <a:ext cx="36609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r" rtl="1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1pPr>
            <a:lvl2pPr marL="914400" lvl="1" indent="-317500" algn="r" rtl="1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–"/>
              <a:defRPr/>
            </a:lvl2pPr>
            <a:lvl3pPr marL="1371600" lvl="2" indent="-317500" algn="r" rtl="1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3pPr>
            <a:lvl4pPr marL="1828800" lvl="3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–"/>
              <a:defRPr/>
            </a:lvl4pPr>
            <a:lvl5pPr marL="2286000" lvl="4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»"/>
              <a:defRPr/>
            </a:lvl5pPr>
            <a:lvl6pPr marL="2743200" lvl="5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6pPr>
            <a:lvl7pPr marL="3200400" lvl="6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7pPr>
            <a:lvl8pPr marL="3657600" lvl="7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8pPr>
            <a:lvl9pPr marL="4114800" lvl="8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sldNum" idx="12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1">
              <a:buNone/>
              <a:defRPr/>
            </a:lvl1pPr>
            <a:lvl2pPr marL="0" marR="0" lvl="1" indent="0" algn="l" rtl="1">
              <a:buNone/>
              <a:defRPr/>
            </a:lvl2pPr>
            <a:lvl3pPr marL="0" marR="0" lvl="2" indent="0" algn="l" rtl="1">
              <a:buNone/>
              <a:defRPr/>
            </a:lvl3pPr>
            <a:lvl4pPr marL="0" marR="0" lvl="3" indent="0" algn="l" rtl="1">
              <a:buNone/>
              <a:defRPr/>
            </a:lvl4pPr>
            <a:lvl5pPr marL="0" marR="0" lvl="4" indent="0" algn="l" rtl="1">
              <a:buNone/>
              <a:defRPr/>
            </a:lvl5pPr>
            <a:lvl6pPr marL="0" marR="0" lvl="5" indent="0" algn="l" rtl="1">
              <a:buNone/>
              <a:defRPr/>
            </a:lvl6pPr>
            <a:lvl7pPr marL="0" marR="0" lvl="6" indent="0" algn="l" rtl="1">
              <a:buNone/>
              <a:defRPr/>
            </a:lvl7pPr>
            <a:lvl8pPr marL="0" marR="0" lvl="7" indent="0" algn="l" rtl="1">
              <a:buNone/>
              <a:defRPr/>
            </a:lvl8pPr>
            <a:lvl9pPr marL="0" marR="0" lvl="8" indent="0" algn="l" rtl="1">
              <a:buNone/>
              <a:defRPr/>
            </a:lvl9pPr>
          </a:lstStyle>
          <a:p>
            <a:pPr marL="0" lvl="0" indent="-88900" algn="l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דיאגרמה או תרשים ארגוני" type="dgm">
  <p:cSld name="DIAGRAM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>
            <a:spLocks noGrp="1"/>
          </p:cNvSpPr>
          <p:nvPr>
            <p:ph type="title"/>
          </p:nvPr>
        </p:nvSpPr>
        <p:spPr>
          <a:xfrm>
            <a:off x="467544" y="472678"/>
            <a:ext cx="8064900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ftr" idx="11"/>
          </p:nvPr>
        </p:nvSpPr>
        <p:spPr>
          <a:xfrm>
            <a:off x="592455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sldNum" idx="12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1">
              <a:buNone/>
              <a:defRPr/>
            </a:lvl1pPr>
            <a:lvl2pPr marL="0" marR="0" lvl="1" indent="0" algn="l" rtl="1">
              <a:buNone/>
              <a:defRPr/>
            </a:lvl2pPr>
            <a:lvl3pPr marL="0" marR="0" lvl="2" indent="0" algn="l" rtl="1">
              <a:buNone/>
              <a:defRPr/>
            </a:lvl3pPr>
            <a:lvl4pPr marL="0" marR="0" lvl="3" indent="0" algn="l" rtl="1">
              <a:buNone/>
              <a:defRPr/>
            </a:lvl4pPr>
            <a:lvl5pPr marL="0" marR="0" lvl="4" indent="0" algn="l" rtl="1">
              <a:buNone/>
              <a:defRPr/>
            </a:lvl5pPr>
            <a:lvl6pPr marL="0" marR="0" lvl="5" indent="0" algn="l" rtl="1">
              <a:buNone/>
              <a:defRPr/>
            </a:lvl6pPr>
            <a:lvl7pPr marL="0" marR="0" lvl="6" indent="0" algn="l" rtl="1">
              <a:buNone/>
              <a:defRPr/>
            </a:lvl7pPr>
            <a:lvl8pPr marL="0" marR="0" lvl="7" indent="0" algn="l" rtl="1">
              <a:buNone/>
              <a:defRPr/>
            </a:lvl8pPr>
            <a:lvl9pPr marL="0" marR="0" lvl="8" indent="0" algn="l" rtl="1">
              <a:buNone/>
              <a:defRPr/>
            </a:lvl9pPr>
          </a:lstStyle>
          <a:p>
            <a:pPr marL="0" lvl="0" indent="-88900" algn="l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"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>
                <a:solidFill>
                  <a:schemeClr val="lt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sz="2400">
                <a:solidFill>
                  <a:schemeClr val="lt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 dirty="0"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r" rtl="1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 sz="1400"/>
            </a:lvl1pPr>
            <a:lvl2pPr marL="914400" marR="0" lvl="1" indent="-317500" algn="r" rtl="1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–"/>
              <a:defRPr sz="1400"/>
            </a:lvl2pPr>
            <a:lvl3pPr marL="1371600" marR="0" lvl="2" indent="-317500" algn="r" rtl="1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 sz="1400"/>
            </a:lvl3pPr>
            <a:lvl4pPr marL="1828800" marR="0" lvl="3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–"/>
              <a:defRPr sz="1400"/>
            </a:lvl4pPr>
            <a:lvl5pPr marL="2286000" marR="0" lvl="4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»"/>
              <a:defRPr sz="1400"/>
            </a:lvl5pPr>
            <a:lvl6pPr marL="2743200" marR="0" lvl="5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 sz="1400"/>
            </a:lvl6pPr>
            <a:lvl7pPr marL="3200400" marR="0" lvl="6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 sz="1400"/>
            </a:lvl7pPr>
            <a:lvl8pPr marL="3657600" marR="0" lvl="7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 sz="1400"/>
            </a:lvl8pPr>
            <a:lvl9pPr marL="4114800" marR="0" lvl="8" indent="-317500" algn="r" rtl="1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Char char="•"/>
              <a:defRPr sz="1400"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dt" idx="10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457200" marR="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914400" marR="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371600" marR="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1828800" marR="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286000" marR="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2743200" marR="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200400" marR="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3657600" marR="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1">
              <a:buNone/>
              <a:defRPr sz="1400"/>
            </a:lvl1pPr>
            <a:lvl2pPr marL="0" marR="0" lvl="1" indent="0" algn="l" rtl="1">
              <a:buNone/>
              <a:defRPr sz="1400"/>
            </a:lvl2pPr>
            <a:lvl3pPr marL="0" marR="0" lvl="2" indent="0" algn="l" rtl="1">
              <a:buNone/>
              <a:defRPr sz="1400"/>
            </a:lvl3pPr>
            <a:lvl4pPr marL="0" marR="0" lvl="3" indent="0" algn="l" rtl="1">
              <a:buNone/>
              <a:defRPr sz="1400"/>
            </a:lvl4pPr>
            <a:lvl5pPr marL="0" marR="0" lvl="4" indent="0" algn="l" rtl="1">
              <a:buNone/>
              <a:defRPr sz="1400"/>
            </a:lvl5pPr>
            <a:lvl6pPr marL="0" marR="0" lvl="5" indent="0" algn="l" rtl="1">
              <a:buNone/>
              <a:defRPr sz="1400"/>
            </a:lvl6pPr>
            <a:lvl7pPr marL="0" marR="0" lvl="6" indent="0" algn="l" rtl="1">
              <a:buNone/>
              <a:defRPr sz="1400"/>
            </a:lvl7pPr>
            <a:lvl8pPr marL="0" marR="0" lvl="7" indent="0" algn="l" rtl="1">
              <a:buNone/>
              <a:defRPr sz="1400"/>
            </a:lvl8pPr>
            <a:lvl9pPr marL="0" marR="0" lvl="8" indent="0" algn="l" rtl="1">
              <a:buNone/>
              <a:defRPr sz="1400"/>
            </a:lvl9pPr>
          </a:lstStyle>
          <a:p>
            <a:pPr marL="0" lvl="0" indent="-88900" algn="l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r" rtl="1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r" rtl="1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1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175" y="113450"/>
            <a:ext cx="1141697" cy="9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94;p92"/>
          <p:cNvPicPr preferRelativeResize="0">
            <a:picLocks noChangeAspect="1"/>
          </p:cNvPicPr>
          <p:nvPr userDrawn="1"/>
        </p:nvPicPr>
        <p:blipFill>
          <a:blip r:embed="rId1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72" y="287522"/>
            <a:ext cx="776796" cy="77585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hyperlink" Target="http://www.nobel4education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mVBF8f3ZD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Lu0Ak9Blo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3Tgd_30fqQ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5" Type="http://schemas.openxmlformats.org/officeDocument/2006/relationships/hyperlink" Target="http://www.nobel4education.org/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lS9XcEEek4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88" descr="לוגו בלי כיתוב.pn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" b="1793"/>
          <a:stretch/>
        </p:blipFill>
        <p:spPr>
          <a:xfrm>
            <a:off x="0" y="4161183"/>
            <a:ext cx="1146131" cy="967452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88"/>
          <p:cNvSpPr txBox="1"/>
          <p:nvPr/>
        </p:nvSpPr>
        <p:spPr>
          <a:xfrm>
            <a:off x="1265582" y="4701396"/>
            <a:ext cx="7041655" cy="36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i="1" dirty="0" err="1">
                <a:solidFill>
                  <a:srgbClr val="D8D8D8"/>
                </a:solidFill>
                <a:latin typeface="Tahoma"/>
                <a:ea typeface="Tahoma"/>
                <a:cs typeface="Tahoma"/>
                <a:sym typeface="Tahoma"/>
              </a:rPr>
              <a:t>המצגת</a:t>
            </a:r>
            <a:r>
              <a:rPr lang="en-GB" sz="800" i="1" dirty="0">
                <a:solidFill>
                  <a:srgbClr val="D8D8D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he-IL" sz="800" i="1" dirty="0">
                <a:solidFill>
                  <a:srgbClr val="D8D8D8"/>
                </a:solidFill>
                <a:latin typeface="Tahoma"/>
                <a:ea typeface="Tahoma"/>
                <a:cs typeface="Tahoma"/>
                <a:sym typeface="Tahoma"/>
              </a:rPr>
              <a:t>פותחה על ידי עמותת חתני נובל למצוינות בחינוך ומיועדת </a:t>
            </a:r>
            <a:r>
              <a:rPr lang="he-IL" sz="800" b="1" i="1" u="sng" dirty="0">
                <a:solidFill>
                  <a:srgbClr val="D8D8D8"/>
                </a:solidFill>
                <a:latin typeface="Tahoma"/>
                <a:ea typeface="Tahoma"/>
                <a:cs typeface="Tahoma"/>
                <a:sym typeface="Tahoma"/>
              </a:rPr>
              <a:t>לכל שימוש למטרות חינוך, ללא צורך באישור שימוש</a:t>
            </a:r>
            <a:r>
              <a:rPr lang="he-IL" sz="800" i="1" dirty="0">
                <a:solidFill>
                  <a:srgbClr val="D8D8D8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r>
              <a:rPr lang="en-GB" sz="800" i="1" dirty="0">
                <a:solidFill>
                  <a:srgbClr val="D8D8D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he-IL" sz="800" i="1" dirty="0">
                <a:solidFill>
                  <a:srgbClr val="D8D8D8"/>
                </a:solidFill>
                <a:latin typeface="Tahoma"/>
                <a:ea typeface="Tahoma"/>
                <a:cs typeface="Tahoma"/>
                <a:sym typeface="Tahoma"/>
              </a:rPr>
              <a:t>לפרטים נוספים על פעילויות עמותת חתני נובל למצוינות בחינוך, אפשר לפנות אלינו באתר: </a:t>
            </a:r>
            <a:r>
              <a:rPr lang="en-GB" sz="800" i="1" u="sng" dirty="0">
                <a:solidFill>
                  <a:srgbClr val="5EA7AA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www.nobel4education.org</a:t>
            </a:r>
            <a:r>
              <a:rPr lang="en-GB" sz="800" i="1" dirty="0">
                <a:solidFill>
                  <a:srgbClr val="D8D8D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he-IL" sz="800" i="1" dirty="0">
                <a:solidFill>
                  <a:srgbClr val="D8D8D8"/>
                </a:solidFill>
                <a:latin typeface="Tahoma"/>
                <a:ea typeface="Tahoma"/>
                <a:cs typeface="Tahoma"/>
                <a:sym typeface="Tahoma"/>
              </a:rPr>
              <a:t>  או במייל:</a:t>
            </a:r>
            <a:r>
              <a:rPr lang="en-US" sz="800" i="1" dirty="0">
                <a:solidFill>
                  <a:srgbClr val="D8D8D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he-IL" sz="800" i="1" dirty="0">
                <a:solidFill>
                  <a:srgbClr val="D8D8D8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800" i="1" dirty="0">
                <a:solidFill>
                  <a:srgbClr val="D8D8D8"/>
                </a:solidFill>
                <a:latin typeface="Tahoma"/>
                <a:ea typeface="Tahoma"/>
                <a:cs typeface="Tahoma"/>
                <a:sym typeface="Tahoma"/>
              </a:rPr>
              <a:t>nobel4education@gmail.com</a:t>
            </a:r>
            <a:endParaRPr sz="800" i="1" dirty="0">
              <a:solidFill>
                <a:srgbClr val="FFFFFF"/>
              </a:solidFill>
            </a:endParaRPr>
          </a:p>
          <a:p>
            <a:pPr marL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i="1" dirty="0">
              <a:solidFill>
                <a:srgbClr val="D8D8D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26" name="Picture 2" descr="https://files.geektime.co.il/wp-content/uploads/2018/07/SPACEIL-15312015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63" y="767752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1" name="Google Shape;451;p88"/>
          <p:cNvSpPr txBox="1">
            <a:spLocks noGrp="1"/>
          </p:cNvSpPr>
          <p:nvPr>
            <p:ph type="title" idx="4294967295"/>
          </p:nvPr>
        </p:nvSpPr>
        <p:spPr>
          <a:xfrm>
            <a:off x="0" y="785005"/>
            <a:ext cx="9022887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ahoma"/>
              <a:buNone/>
            </a:pPr>
            <a:r>
              <a:rPr lang="he-IL" sz="6600" dirty="0">
                <a:solidFill>
                  <a:schemeClr val="bg1">
                    <a:lumMod val="95000"/>
                  </a:schemeClr>
                </a:solidFill>
                <a:ea typeface="Tahoma"/>
              </a:rPr>
              <a:t>החללית הישראלית הראשונה על הירח</a:t>
            </a:r>
            <a:endParaRPr sz="2300" dirty="0">
              <a:solidFill>
                <a:schemeClr val="bg1">
                  <a:lumMod val="95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94" y="1943801"/>
            <a:ext cx="5430230" cy="30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3" name="Google Shape;623;p101"/>
          <p:cNvSpPr txBox="1">
            <a:spLocks noGrp="1"/>
          </p:cNvSpPr>
          <p:nvPr>
            <p:ph type="title"/>
          </p:nvPr>
        </p:nvSpPr>
        <p:spPr>
          <a:xfrm>
            <a:off x="221150" y="53575"/>
            <a:ext cx="86181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dirty="0">
                <a:solidFill>
                  <a:srgbClr val="FF9900"/>
                </a:solidFill>
              </a:rPr>
              <a:t>איך החללית תגיע לירח?</a:t>
            </a:r>
            <a:endParaRPr dirty="0"/>
          </a:p>
        </p:txBody>
      </p:sp>
      <p:sp>
        <p:nvSpPr>
          <p:cNvPr id="624" name="Google Shape;624;p101"/>
          <p:cNvSpPr txBox="1"/>
          <p:nvPr/>
        </p:nvSpPr>
        <p:spPr>
          <a:xfrm>
            <a:off x="3864634" y="873538"/>
            <a:ext cx="4961330" cy="402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rgbClr val="FFFFFF"/>
                </a:solidFill>
              </a:rPr>
              <a:t>לאחר השיגור עם טיל </a:t>
            </a:r>
            <a:r>
              <a:rPr lang="he-IL" sz="2200" dirty="0" err="1">
                <a:solidFill>
                  <a:srgbClr val="FFFFFF"/>
                </a:solidFill>
              </a:rPr>
              <a:t>פלקון</a:t>
            </a:r>
            <a:r>
              <a:rPr lang="he-IL" sz="2200" dirty="0">
                <a:solidFill>
                  <a:srgbClr val="FFFFFF"/>
                </a:solidFill>
              </a:rPr>
              <a:t> למסלול בחלל, החללית תצטרך לנווט עד הירח בלי </a:t>
            </a:r>
            <a:r>
              <a:rPr lang="en-US" sz="2200" dirty="0">
                <a:solidFill>
                  <a:srgbClr val="FFFFFF"/>
                </a:solidFill>
              </a:rPr>
              <a:t>GPS</a:t>
            </a:r>
            <a:r>
              <a:rPr lang="he-IL" sz="2200" dirty="0">
                <a:solidFill>
                  <a:srgbClr val="FFFFFF"/>
                </a:solidFill>
              </a:rPr>
              <a:t>,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rgbClr val="FFFFFF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rgbClr val="FFFF00"/>
                </a:solidFill>
              </a:rPr>
              <a:t>איך היא תעשה זאת?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rgbClr val="FFFFFF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rgbClr val="FFFFFF"/>
                </a:solidFill>
              </a:rPr>
              <a:t>החללית מצוידת במצלמה מיוחדת שתחפש את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rgbClr val="FFFFFF"/>
                </a:solidFill>
              </a:rPr>
              <a:t>הירח ותכוון את עצמה לנחיתה עליו.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/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he-IL" sz="1800" dirty="0">
                <a:solidFill>
                  <a:srgbClr val="FFFFFF"/>
                </a:solidFill>
              </a:rPr>
              <a:t>על החללית יש מנוע רקטי (קטן בהרבה מהטיל ששיגר אותה למסלול הטיסה בחלל).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dirty="0">
                <a:solidFill>
                  <a:srgbClr val="FFFFFF"/>
                </a:solidFill>
              </a:rPr>
              <a:t>המנוע יופעל בסוף הטיסה ויאט אותה לקראת הנחיתה על הירח.</a:t>
            </a:r>
          </a:p>
        </p:txBody>
      </p:sp>
    </p:spTree>
    <p:extLst>
      <p:ext uri="{BB962C8B-B14F-4D97-AF65-F5344CB8AC3E}">
        <p14:creationId xmlns:p14="http://schemas.microsoft.com/office/powerpoint/2010/main" val="80310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1"/>
          <p:cNvSpPr txBox="1">
            <a:spLocks noGrp="1"/>
          </p:cNvSpPr>
          <p:nvPr>
            <p:ph type="title"/>
          </p:nvPr>
        </p:nvSpPr>
        <p:spPr>
          <a:xfrm>
            <a:off x="221150" y="53575"/>
            <a:ext cx="86181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dirty="0">
                <a:solidFill>
                  <a:srgbClr val="FF9900"/>
                </a:solidFill>
              </a:rPr>
              <a:t>תאריך ההמראה</a:t>
            </a:r>
            <a:endParaRPr dirty="0"/>
          </a:p>
        </p:txBody>
      </p:sp>
      <p:sp>
        <p:nvSpPr>
          <p:cNvPr id="624" name="Google Shape;624;p101"/>
          <p:cNvSpPr txBox="1"/>
          <p:nvPr/>
        </p:nvSpPr>
        <p:spPr>
          <a:xfrm>
            <a:off x="5615796" y="977050"/>
            <a:ext cx="3123904" cy="402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rgbClr val="FFFFFF"/>
                </a:solidFill>
              </a:rPr>
              <a:t>החללית הישראלית מתוכננת לשיגור ביום 13/02/19 מארה"ב.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rgbClr val="FFFFFF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rgbClr val="FFFFFF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rgbClr val="FFFFFF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rgbClr val="FFFFFF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rgbClr val="FFFFFF"/>
                </a:solidFill>
              </a:rPr>
              <a:t>כך זה יראה:</a:t>
            </a:r>
          </a:p>
        </p:txBody>
      </p:sp>
      <p:pic>
        <p:nvPicPr>
          <p:cNvPr id="5" name="Google Shape;527;p93" descr="youtube_logo-red_512x512.png">
            <a:hlinkClick r:id="rId3"/>
          </p:cNvPr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69" y="3222031"/>
            <a:ext cx="823144" cy="82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Image result for space il on the m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5" y="1540504"/>
            <a:ext cx="5423631" cy="338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774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1"/>
          <p:cNvSpPr txBox="1">
            <a:spLocks noGrp="1"/>
          </p:cNvSpPr>
          <p:nvPr>
            <p:ph type="title"/>
          </p:nvPr>
        </p:nvSpPr>
        <p:spPr>
          <a:xfrm>
            <a:off x="221150" y="53575"/>
            <a:ext cx="86181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dirty="0">
                <a:solidFill>
                  <a:srgbClr val="FF9900"/>
                </a:solidFill>
              </a:rPr>
              <a:t>משימות קודמות לירח</a:t>
            </a:r>
            <a:endParaRPr dirty="0"/>
          </a:p>
        </p:txBody>
      </p:sp>
      <p:sp>
        <p:nvSpPr>
          <p:cNvPr id="5" name="מלבן 4"/>
          <p:cNvSpPr/>
          <p:nvPr/>
        </p:nvSpPr>
        <p:spPr>
          <a:xfrm>
            <a:off x="353683" y="1024155"/>
            <a:ext cx="8509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000" dirty="0">
                <a:solidFill>
                  <a:schemeClr val="bg1"/>
                </a:solidFill>
              </a:rPr>
              <a:t>החללית  הבלתי מאוישת הראשונה שנחתה על הירח – </a:t>
            </a:r>
            <a:r>
              <a:rPr lang="en-US" sz="2000" dirty="0">
                <a:solidFill>
                  <a:schemeClr val="bg1"/>
                </a:solidFill>
              </a:rPr>
              <a:t>Luna 9</a:t>
            </a:r>
            <a:r>
              <a:rPr lang="he-IL" sz="2000" dirty="0">
                <a:solidFill>
                  <a:schemeClr val="bg1"/>
                </a:solidFill>
              </a:rPr>
              <a:t> בשנת 1966.</a:t>
            </a:r>
          </a:p>
          <a:p>
            <a:pPr algn="r" rtl="1"/>
            <a:r>
              <a:rPr lang="he-IL" sz="2000" dirty="0">
                <a:solidFill>
                  <a:schemeClr val="bg1"/>
                </a:solidFill>
              </a:rPr>
              <a:t>מאז היו עשרות נחיתות, כמעט כולן של ארה"ב וברית המועצות.</a:t>
            </a:r>
          </a:p>
        </p:txBody>
      </p:sp>
      <p:pic>
        <p:nvPicPr>
          <p:cNvPr id="10" name="Google Shape;527;p93" descr="youtube_logo-red_512x512.png">
            <a:hlinkClick r:id="rId3"/>
          </p:cNvPr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36" y="4334838"/>
            <a:ext cx="823144" cy="8231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מלבן 10"/>
          <p:cNvSpPr/>
          <p:nvPr/>
        </p:nvSpPr>
        <p:spPr>
          <a:xfrm>
            <a:off x="5486412" y="2570670"/>
            <a:ext cx="33829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000" dirty="0">
                <a:solidFill>
                  <a:schemeClr val="bg1"/>
                </a:solidFill>
              </a:rPr>
              <a:t>מלבד "בראשית" הישראלית, גם הודו, יפן וגרמניה מתכננות להנחית חלליות על הירח.</a:t>
            </a:r>
          </a:p>
        </p:txBody>
      </p:sp>
      <p:pic>
        <p:nvPicPr>
          <p:cNvPr id="10242" name="Picture 2" descr="Image result for moon miss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1" y="1811547"/>
            <a:ext cx="5220211" cy="30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90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1"/>
          <p:cNvSpPr txBox="1">
            <a:spLocks noGrp="1"/>
          </p:cNvSpPr>
          <p:nvPr>
            <p:ph type="title"/>
          </p:nvPr>
        </p:nvSpPr>
        <p:spPr>
          <a:xfrm>
            <a:off x="221150" y="53575"/>
            <a:ext cx="86181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dirty="0">
                <a:solidFill>
                  <a:srgbClr val="FF9900"/>
                </a:solidFill>
              </a:rPr>
              <a:t>משימות קודמות לירח</a:t>
            </a:r>
            <a:endParaRPr dirty="0"/>
          </a:p>
        </p:txBody>
      </p:sp>
      <p:sp>
        <p:nvSpPr>
          <p:cNvPr id="5" name="מלבן 4"/>
          <p:cNvSpPr/>
          <p:nvPr/>
        </p:nvSpPr>
        <p:spPr>
          <a:xfrm>
            <a:off x="5555411" y="1481333"/>
            <a:ext cx="318314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800" b="1" dirty="0">
                <a:solidFill>
                  <a:schemeClr val="bg1"/>
                </a:solidFill>
              </a:rPr>
              <a:t>חללית.</a:t>
            </a:r>
          </a:p>
          <a:p>
            <a:pPr algn="r" rtl="1"/>
            <a:endParaRPr lang="he-IL" sz="2000" dirty="0">
              <a:solidFill>
                <a:schemeClr val="bg1"/>
              </a:solidFill>
            </a:endParaRPr>
          </a:p>
          <a:p>
            <a:pPr algn="r" rtl="1"/>
            <a:r>
              <a:rPr lang="he-IL" sz="2000" dirty="0">
                <a:solidFill>
                  <a:schemeClr val="bg1"/>
                </a:solidFill>
              </a:rPr>
              <a:t>מילים,לחן ועיבוד: דני סנדרסון </a:t>
            </a:r>
          </a:p>
          <a:p>
            <a:pPr algn="r" rtl="1"/>
            <a:endParaRPr lang="he-IL" sz="2000" dirty="0">
              <a:solidFill>
                <a:schemeClr val="bg1"/>
              </a:solidFill>
            </a:endParaRPr>
          </a:p>
          <a:p>
            <a:pPr algn="r" rtl="1"/>
            <a:r>
              <a:rPr lang="he-IL" dirty="0">
                <a:solidFill>
                  <a:schemeClr val="bg1"/>
                </a:solidFill>
              </a:rPr>
              <a:t>חברי הלהקה: גידי גוב, מזי כהן, דני סנדרסון, מוטי </a:t>
            </a:r>
            <a:r>
              <a:rPr lang="he-IL" dirty="0" err="1">
                <a:solidFill>
                  <a:schemeClr val="bg1"/>
                </a:solidFill>
              </a:rPr>
              <a:t>דיכנה</a:t>
            </a:r>
            <a:r>
              <a:rPr lang="he-IL" dirty="0">
                <a:solidFill>
                  <a:schemeClr val="bg1"/>
                </a:solidFill>
              </a:rPr>
              <a:t>, דני פאר, שלמה חממי, מאיר </a:t>
            </a:r>
            <a:r>
              <a:rPr lang="he-IL" dirty="0" err="1">
                <a:solidFill>
                  <a:schemeClr val="bg1"/>
                </a:solidFill>
              </a:rPr>
              <a:t>שפייזר</a:t>
            </a:r>
            <a:r>
              <a:rPr lang="he-IL" dirty="0">
                <a:solidFill>
                  <a:schemeClr val="bg1"/>
                </a:solidFill>
              </a:rPr>
              <a:t>, זיו בן, גרי רזניק.</a:t>
            </a:r>
          </a:p>
        </p:txBody>
      </p:sp>
      <p:pic>
        <p:nvPicPr>
          <p:cNvPr id="2050" name="Picture 2" descr="Image result for â«×××¦×××â¬â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852" y="1484161"/>
            <a:ext cx="5061909" cy="3213974"/>
          </a:xfrm>
          <a:prstGeom prst="rect">
            <a:avLst/>
          </a:prstGeom>
          <a:noFill/>
        </p:spPr>
      </p:pic>
      <p:pic>
        <p:nvPicPr>
          <p:cNvPr id="8" name="Google Shape;527;p93" descr="youtube_logo-red_512x512.png">
            <a:hlinkClick r:id="rId4"/>
          </p:cNvPr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25" y="4190980"/>
            <a:ext cx="823144" cy="823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99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92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331" y="651056"/>
            <a:ext cx="4800600" cy="4244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92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1" y="651056"/>
            <a:ext cx="2510438" cy="24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92"/>
          <p:cNvSpPr txBox="1">
            <a:spLocks noGrp="1"/>
          </p:cNvSpPr>
          <p:nvPr>
            <p:ph type="body" idx="1"/>
          </p:nvPr>
        </p:nvSpPr>
        <p:spPr>
          <a:xfrm>
            <a:off x="202100" y="4240695"/>
            <a:ext cx="3680400" cy="760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Font typeface="Tahoma"/>
              <a:buNone/>
            </a:pPr>
            <a:r>
              <a:rPr lang="en-GB" sz="2400" i="1" u="sng" dirty="0">
                <a:solidFill>
                  <a:schemeClr val="bg1">
                    <a:lumMod val="95000"/>
                  </a:schemeClr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www.nobel4education.org</a:t>
            </a:r>
            <a:endParaRPr sz="24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24;p101"/>
          <p:cNvSpPr txBox="1"/>
          <p:nvPr/>
        </p:nvSpPr>
        <p:spPr>
          <a:xfrm>
            <a:off x="405443" y="117094"/>
            <a:ext cx="8315863" cy="499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dirty="0">
                <a:solidFill>
                  <a:srgbClr val="FF9900"/>
                </a:solidFill>
              </a:rPr>
              <a:t>איך </a:t>
            </a:r>
            <a:r>
              <a:rPr lang="he-IL" sz="3600" b="1" dirty="0" err="1">
                <a:solidFill>
                  <a:srgbClr val="FF9900"/>
                </a:solidFill>
              </a:rPr>
              <a:t>הכל</a:t>
            </a:r>
            <a:r>
              <a:rPr lang="he-IL" sz="3600" b="1" dirty="0">
                <a:solidFill>
                  <a:srgbClr val="FF9900"/>
                </a:solidFill>
              </a:rPr>
              <a:t> התחיל?</a:t>
            </a:r>
            <a:r>
              <a:rPr lang="en-US" sz="2200" dirty="0">
                <a:solidFill>
                  <a:srgbClr val="FFFFFF"/>
                </a:solidFill>
              </a:rPr>
              <a:t/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dirty="0">
                <a:solidFill>
                  <a:srgbClr val="FFFFFF"/>
                </a:solidFill>
              </a:rPr>
              <a:t/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he-IL" sz="2000" dirty="0">
                <a:solidFill>
                  <a:srgbClr val="FFFFFF"/>
                </a:solidFill>
              </a:rPr>
              <a:t>בשנת 2007 הכריזה חברת גוגל על תחרות </a:t>
            </a:r>
            <a:r>
              <a:rPr lang="en-US" sz="2000" dirty="0">
                <a:solidFill>
                  <a:srgbClr val="FFFFFF"/>
                </a:solidFill>
              </a:rPr>
              <a:t>Lunar </a:t>
            </a:r>
            <a:r>
              <a:rPr lang="en-US" sz="2000" dirty="0" err="1">
                <a:solidFill>
                  <a:srgbClr val="FFFFFF"/>
                </a:solidFill>
              </a:rPr>
              <a:t>Xprize</a:t>
            </a:r>
            <a:r>
              <a:rPr lang="he-IL" sz="2000" dirty="0">
                <a:solidFill>
                  <a:srgbClr val="FFFFFF"/>
                </a:solidFill>
              </a:rPr>
              <a:t> לשיגור חללית אזרחית ראשונה לירח. הזוכה בתחרות הוא הראשון שינחית חללית על הירח שתיסע על פני הירח לפחות 500 מטרים ותשדר תמונות איכותיות לכדור הארץ.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000" dirty="0">
              <a:solidFill>
                <a:srgbClr val="FFFFFF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</a:rPr>
              <a:t/>
            </a:r>
            <a:br>
              <a:rPr lang="en-US" sz="2000" b="1" dirty="0">
                <a:solidFill>
                  <a:srgbClr val="FFFFFF"/>
                </a:solidFill>
              </a:rPr>
            </a:br>
            <a:r>
              <a:rPr lang="he-IL" sz="2000" b="1" dirty="0">
                <a:solidFill>
                  <a:srgbClr val="FFFFFF"/>
                </a:solidFill>
              </a:rPr>
              <a:t>ומה הפרס לראשון שיעשה זאת?</a:t>
            </a:r>
            <a:r>
              <a:rPr lang="en-US" sz="2000" b="1" dirty="0">
                <a:solidFill>
                  <a:srgbClr val="FFFFFF"/>
                </a:solidFill>
              </a:rPr>
              <a:t/>
            </a:r>
            <a:br>
              <a:rPr lang="en-US" sz="2000" b="1" dirty="0">
                <a:solidFill>
                  <a:srgbClr val="FFFFFF"/>
                </a:solidFill>
              </a:rPr>
            </a:br>
            <a:endParaRPr lang="he-IL" sz="2000" b="1" dirty="0">
              <a:solidFill>
                <a:srgbClr val="FFFFFF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dirty="0">
                <a:solidFill>
                  <a:srgbClr val="FFFFFF"/>
                </a:solidFill>
              </a:rPr>
              <a:t>עשרות מיליוני דולרים!</a:t>
            </a:r>
            <a:endParaRPr sz="2000" dirty="0">
              <a:solidFill>
                <a:srgbClr val="FFFF00"/>
              </a:solidFill>
            </a:endParaRPr>
          </a:p>
        </p:txBody>
      </p:sp>
      <p:pic>
        <p:nvPicPr>
          <p:cNvPr id="9" name="Picture 2" descr="https://i.ytimg.com/vi/CjK-iF0vjx4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9" y="2330300"/>
            <a:ext cx="4810666" cy="268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13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1"/>
          <p:cNvSpPr txBox="1">
            <a:spLocks noGrp="1"/>
          </p:cNvSpPr>
          <p:nvPr>
            <p:ph type="title"/>
          </p:nvPr>
        </p:nvSpPr>
        <p:spPr>
          <a:xfrm>
            <a:off x="221150" y="174339"/>
            <a:ext cx="86181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dirty="0">
                <a:solidFill>
                  <a:srgbClr val="FF9900"/>
                </a:solidFill>
              </a:rPr>
              <a:t>החללית הישראלית הראשונה על הירח</a:t>
            </a:r>
            <a:endParaRPr sz="1200" dirty="0"/>
          </a:p>
        </p:txBody>
      </p:sp>
      <p:sp>
        <p:nvSpPr>
          <p:cNvPr id="624" name="Google Shape;624;p101"/>
          <p:cNvSpPr txBox="1"/>
          <p:nvPr/>
        </p:nvSpPr>
        <p:spPr>
          <a:xfrm>
            <a:off x="5184475" y="1164566"/>
            <a:ext cx="3555225" cy="3833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rgbClr val="FFFFFF"/>
                </a:solidFill>
              </a:rPr>
              <a:t>SpaceIL</a:t>
            </a:r>
            <a:r>
              <a:rPr lang="he-IL" sz="2200" dirty="0">
                <a:solidFill>
                  <a:srgbClr val="FFFFFF"/>
                </a:solidFill>
              </a:rPr>
              <a:t> היא עמותה ישראלית שנענתה לאתגר ותנחית את החללית </a:t>
            </a:r>
            <a:r>
              <a:rPr lang="he-IL" sz="2200" dirty="0">
                <a:solidFill>
                  <a:srgbClr val="00B0F0"/>
                </a:solidFill>
              </a:rPr>
              <a:t>הישראלית</a:t>
            </a:r>
            <a:r>
              <a:rPr lang="he-IL" sz="2200" dirty="0">
                <a:solidFill>
                  <a:srgbClr val="FFFFFF"/>
                </a:solidFill>
              </a:rPr>
              <a:t> הראשונה על הירח.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rgbClr val="FFFF00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rgbClr val="FFFF00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rgbClr val="FFFF00"/>
                </a:solidFill>
              </a:rPr>
              <a:t>כמה מדינות בעולם הצליחו להנחית חללית על הירח?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rgbClr val="FFFF00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chemeClr val="bg1"/>
                </a:solidFill>
              </a:rPr>
              <a:t>מה הניחוש שלכם?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4" y="1718413"/>
            <a:ext cx="5007304" cy="327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56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1"/>
          <p:cNvSpPr txBox="1">
            <a:spLocks noGrp="1"/>
          </p:cNvSpPr>
          <p:nvPr>
            <p:ph type="title"/>
          </p:nvPr>
        </p:nvSpPr>
        <p:spPr>
          <a:xfrm>
            <a:off x="221150" y="174339"/>
            <a:ext cx="86181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dirty="0">
                <a:solidFill>
                  <a:srgbClr val="FF9900"/>
                </a:solidFill>
              </a:rPr>
              <a:t>החללית הישראלית הראשונה על הירח</a:t>
            </a:r>
            <a:endParaRPr sz="1200" dirty="0"/>
          </a:p>
        </p:txBody>
      </p:sp>
      <p:sp>
        <p:nvSpPr>
          <p:cNvPr id="624" name="Google Shape;624;p101"/>
          <p:cNvSpPr txBox="1"/>
          <p:nvPr/>
        </p:nvSpPr>
        <p:spPr>
          <a:xfrm>
            <a:off x="4718649" y="1164566"/>
            <a:ext cx="4261450" cy="3833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rgbClr val="FFFFFF"/>
                </a:solidFill>
              </a:rPr>
              <a:t>מדינת </a:t>
            </a:r>
            <a:r>
              <a:rPr lang="he-IL" sz="2200" dirty="0">
                <a:solidFill>
                  <a:srgbClr val="00B0F0"/>
                </a:solidFill>
              </a:rPr>
              <a:t>ישראל</a:t>
            </a:r>
            <a:r>
              <a:rPr lang="he-IL" sz="2200" dirty="0">
                <a:solidFill>
                  <a:schemeClr val="bg1"/>
                </a:solidFill>
              </a:rPr>
              <a:t> תיכנס למועדון מצומצם של </a:t>
            </a:r>
            <a:r>
              <a:rPr lang="he-IL" sz="2200" dirty="0">
                <a:solidFill>
                  <a:srgbClr val="FFFF00"/>
                </a:solidFill>
              </a:rPr>
              <a:t>3 מדינות בלבד </a:t>
            </a:r>
            <a:r>
              <a:rPr lang="he-IL" sz="2200" dirty="0">
                <a:solidFill>
                  <a:schemeClr val="bg1"/>
                </a:solidFill>
              </a:rPr>
              <a:t>שהצליחו להנחית חללית עד הירח עד היום!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chemeClr val="bg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chemeClr val="bg1"/>
                </a:solidFill>
              </a:rPr>
              <a:t>ארצות הברית,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chemeClr val="bg1"/>
                </a:solidFill>
              </a:rPr>
              <a:t>רוסיה (ברית המועצות לשעבר) וסין.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chemeClr val="bg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he-IL" sz="1800" dirty="0">
                <a:solidFill>
                  <a:schemeClr val="bg1"/>
                </a:solidFill>
              </a:rPr>
              <a:t>מדהים איך ישראל הקטנה והצעירה</a:t>
            </a: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he-IL" sz="1800" dirty="0">
                <a:solidFill>
                  <a:schemeClr val="bg1"/>
                </a:solidFill>
              </a:rPr>
              <a:t>נכנסת לאותה רשימה עם מעצמות החלל!</a:t>
            </a:r>
            <a:endParaRPr lang="he-IL" sz="1800" dirty="0">
              <a:solidFill>
                <a:srgbClr val="FFFFFF"/>
              </a:solidFill>
            </a:endParaRPr>
          </a:p>
        </p:txBody>
      </p:sp>
      <p:pic>
        <p:nvPicPr>
          <p:cNvPr id="4112" name="Picture 16" descr="Image result for space 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" y="1414733"/>
            <a:ext cx="4612256" cy="345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136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1"/>
          <p:cNvSpPr txBox="1">
            <a:spLocks noGrp="1"/>
          </p:cNvSpPr>
          <p:nvPr>
            <p:ph type="title"/>
          </p:nvPr>
        </p:nvSpPr>
        <p:spPr>
          <a:xfrm>
            <a:off x="198112" y="100413"/>
            <a:ext cx="86181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dirty="0">
                <a:solidFill>
                  <a:srgbClr val="FF9900"/>
                </a:solidFill>
              </a:rPr>
              <a:t>בחירת שם החללית</a:t>
            </a:r>
            <a:endParaRPr dirty="0"/>
          </a:p>
        </p:txBody>
      </p:sp>
      <p:sp>
        <p:nvSpPr>
          <p:cNvPr id="624" name="Google Shape;624;p101"/>
          <p:cNvSpPr txBox="1"/>
          <p:nvPr/>
        </p:nvSpPr>
        <p:spPr>
          <a:xfrm>
            <a:off x="5581291" y="957813"/>
            <a:ext cx="3286677" cy="402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rgbClr val="FFFFFF"/>
                </a:solidFill>
              </a:rPr>
              <a:t>בסוף שנת 2018 חברת </a:t>
            </a:r>
            <a:r>
              <a:rPr lang="en-US" sz="2200" dirty="0" err="1">
                <a:solidFill>
                  <a:srgbClr val="FFFFFF"/>
                </a:solidFill>
              </a:rPr>
              <a:t>SpaceIL</a:t>
            </a:r>
            <a:r>
              <a:rPr lang="he-IL" sz="2200" dirty="0">
                <a:solidFill>
                  <a:srgbClr val="FFFFFF"/>
                </a:solidFill>
              </a:rPr>
              <a:t> יצאה בקריאה לציבור בישראל להציע שמות לחללית.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rgbClr val="FFFFFF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rgbClr val="FFFFFF"/>
                </a:solidFill>
              </a:rPr>
              <a:t>השם שנבחר הוא: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dirty="0">
                <a:solidFill>
                  <a:srgbClr val="FFFFFF"/>
                </a:solidFill>
              </a:rPr>
              <a:t>"בראשית"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he-IL" sz="3600" dirty="0">
              <a:solidFill>
                <a:srgbClr val="FFFFFF"/>
              </a:solidFill>
            </a:endParaRPr>
          </a:p>
          <a:p>
            <a:pPr lvl="0" algn="r" rtl="1"/>
            <a:r>
              <a:rPr lang="he-IL" sz="2000" dirty="0">
                <a:solidFill>
                  <a:srgbClr val="FFFF00"/>
                </a:solidFill>
              </a:rPr>
              <a:t>איזה שם אתם הייתם בוחרים?</a:t>
            </a:r>
            <a:endParaRPr lang="he-IL" sz="3200" dirty="0">
              <a:solidFill>
                <a:srgbClr val="FFFFFF"/>
              </a:solidFill>
            </a:endParaRPr>
          </a:p>
        </p:txBody>
      </p:sp>
      <p:pic>
        <p:nvPicPr>
          <p:cNvPr id="5122" name="Picture 2" descr="https://static.timesofisrael.com/www/uploads/2018/12/IMG_6817-e1545048484400-640x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9" y="1958196"/>
            <a:ext cx="4735704" cy="295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1"/>
          <p:cNvSpPr txBox="1">
            <a:spLocks noGrp="1"/>
          </p:cNvSpPr>
          <p:nvPr>
            <p:ph type="title"/>
          </p:nvPr>
        </p:nvSpPr>
        <p:spPr>
          <a:xfrm>
            <a:off x="525900" y="100413"/>
            <a:ext cx="86181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dirty="0">
                <a:solidFill>
                  <a:srgbClr val="FF9900"/>
                </a:solidFill>
              </a:rPr>
              <a:t>החללית עצמה ומטרותיה</a:t>
            </a:r>
            <a:endParaRPr dirty="0"/>
          </a:p>
        </p:txBody>
      </p:sp>
      <p:sp>
        <p:nvSpPr>
          <p:cNvPr id="624" name="Google Shape;624;p101"/>
          <p:cNvSpPr txBox="1"/>
          <p:nvPr/>
        </p:nvSpPr>
        <p:spPr>
          <a:xfrm>
            <a:off x="155275" y="957813"/>
            <a:ext cx="8695427" cy="402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rgbClr val="FFFFFF"/>
                </a:solidFill>
              </a:rPr>
              <a:t>החללית שוקלת כ-600 ק"ג. רובם (כ-450 ק"ג) הם דלק.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rgbClr val="FFFFFF"/>
                </a:solidFill>
              </a:rPr>
              <a:t>גודל החללית: כ-2 מטרים.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rgbClr val="00B0F0"/>
              </a:solidFill>
            </a:endParaRPr>
          </a:p>
          <a:p>
            <a:pPr lvl="0" algn="r" rtl="1"/>
            <a:endParaRPr lang="he-IL" sz="2200" dirty="0">
              <a:solidFill>
                <a:srgbClr val="FFFF00"/>
              </a:solidFill>
            </a:endParaRPr>
          </a:p>
          <a:p>
            <a:pPr lvl="0" algn="r" rtl="1"/>
            <a:endParaRPr lang="he-IL" sz="2200" dirty="0">
              <a:solidFill>
                <a:srgbClr val="FFFF00"/>
              </a:solidFill>
            </a:endParaRPr>
          </a:p>
          <a:p>
            <a:pPr lvl="0" algn="r" rtl="1"/>
            <a:r>
              <a:rPr lang="he-IL" sz="2200" dirty="0">
                <a:solidFill>
                  <a:srgbClr val="FFFF00"/>
                </a:solidFill>
              </a:rPr>
              <a:t>שאלות לכיתה:</a:t>
            </a:r>
          </a:p>
          <a:p>
            <a:pPr lvl="0" algn="r" rtl="1"/>
            <a:endParaRPr lang="he-IL" sz="2200" dirty="0">
              <a:solidFill>
                <a:srgbClr val="FFFF00"/>
              </a:solidFill>
            </a:endParaRPr>
          </a:p>
          <a:p>
            <a:pPr lvl="0" algn="r" rtl="1"/>
            <a:r>
              <a:rPr lang="he-IL" sz="2200" dirty="0">
                <a:solidFill>
                  <a:srgbClr val="FFFF00"/>
                </a:solidFill>
              </a:rPr>
              <a:t>מהן מטרות המשימה?</a:t>
            </a:r>
          </a:p>
          <a:p>
            <a:pPr lvl="0" algn="r" rtl="1"/>
            <a:endParaRPr lang="he-IL" sz="2200" dirty="0">
              <a:solidFill>
                <a:srgbClr val="00B0F0"/>
              </a:solidFill>
            </a:endParaRPr>
          </a:p>
          <a:p>
            <a:pPr algn="r" rtl="1"/>
            <a:r>
              <a:rPr lang="he-IL" sz="2200" dirty="0">
                <a:solidFill>
                  <a:srgbClr val="FFFF00"/>
                </a:solidFill>
              </a:rPr>
              <a:t>מה אתם הייתם רוצים לשלוח</a:t>
            </a:r>
            <a:r>
              <a:rPr lang="en-US" sz="2200" dirty="0">
                <a:solidFill>
                  <a:srgbClr val="FFFF00"/>
                </a:solidFill>
              </a:rPr>
              <a:t/>
            </a:r>
            <a:br>
              <a:rPr lang="en-US" sz="2200" dirty="0">
                <a:solidFill>
                  <a:srgbClr val="FFFF00"/>
                </a:solidFill>
              </a:rPr>
            </a:br>
            <a:r>
              <a:rPr lang="he-IL" sz="2200" dirty="0">
                <a:solidFill>
                  <a:srgbClr val="FFFF00"/>
                </a:solidFill>
              </a:rPr>
              <a:t>עם החללית לירח?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rgbClr val="00B0F0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rgbClr val="00B0F0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rgbClr val="FFFF00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rgbClr val="FFFFFF"/>
              </a:solidFill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5" y="1731044"/>
            <a:ext cx="4619624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1"/>
          <p:cNvSpPr txBox="1">
            <a:spLocks noGrp="1"/>
          </p:cNvSpPr>
          <p:nvPr>
            <p:ph type="title"/>
          </p:nvPr>
        </p:nvSpPr>
        <p:spPr>
          <a:xfrm>
            <a:off x="525900" y="100413"/>
            <a:ext cx="86181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dirty="0">
                <a:solidFill>
                  <a:srgbClr val="FF9900"/>
                </a:solidFill>
              </a:rPr>
              <a:t>החללית עצמה ומטרותיה</a:t>
            </a:r>
            <a:endParaRPr dirty="0"/>
          </a:p>
        </p:txBody>
      </p:sp>
      <p:sp>
        <p:nvSpPr>
          <p:cNvPr id="624" name="Google Shape;624;p101"/>
          <p:cNvSpPr txBox="1"/>
          <p:nvPr/>
        </p:nvSpPr>
        <p:spPr>
          <a:xfrm>
            <a:off x="155275" y="957813"/>
            <a:ext cx="8738559" cy="402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rgbClr val="FFFFFF"/>
                </a:solidFill>
              </a:rPr>
              <a:t>מטרת המשימה: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rgbClr val="FFFFFF"/>
                </a:solidFill>
              </a:rPr>
              <a:t>לבסס את מעמדה של </a:t>
            </a:r>
            <a:r>
              <a:rPr lang="he-IL" sz="2200" dirty="0">
                <a:solidFill>
                  <a:schemeClr val="bg1"/>
                </a:solidFill>
              </a:rPr>
              <a:t>מדינת </a:t>
            </a:r>
            <a:r>
              <a:rPr lang="he-IL" sz="2200" dirty="0">
                <a:solidFill>
                  <a:srgbClr val="00B0F0"/>
                </a:solidFill>
              </a:rPr>
              <a:t>ישראל</a:t>
            </a:r>
            <a:r>
              <a:rPr lang="he-IL" sz="2200" dirty="0">
                <a:solidFill>
                  <a:schemeClr val="bg1"/>
                </a:solidFill>
              </a:rPr>
              <a:t> בחוד החנית של חקר החלל והירח בפרט.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chemeClr val="bg1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chemeClr val="bg1"/>
                </a:solidFill>
              </a:rPr>
              <a:t>החללית מכילה "קפסולת זמן" ובה: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chemeClr val="bg1"/>
                </a:solidFill>
              </a:rPr>
              <a:t>דיסקים עם שירים ישראליים,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chemeClr val="bg1"/>
                </a:solidFill>
              </a:rPr>
              <a:t>עותק של מגילת העצמאות,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chemeClr val="bg1"/>
                </a:solidFill>
              </a:rPr>
              <a:t>ספר תנ"ך, דגל ישראל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chemeClr val="bg1"/>
                </a:solidFill>
              </a:rPr>
              <a:t>ועוד פרטים שקושרים אותה למדינת </a:t>
            </a:r>
            <a:r>
              <a:rPr lang="he-IL" sz="2200" dirty="0">
                <a:solidFill>
                  <a:srgbClr val="00B0F0"/>
                </a:solidFill>
              </a:rPr>
              <a:t>ישראל</a:t>
            </a:r>
          </a:p>
          <a:p>
            <a:pPr lvl="0" algn="r" rtl="1"/>
            <a:endParaRPr lang="he-IL" sz="2200" dirty="0">
              <a:solidFill>
                <a:schemeClr val="bg1"/>
              </a:solidFill>
            </a:endParaRPr>
          </a:p>
          <a:p>
            <a:pPr lvl="0" algn="r" rtl="1"/>
            <a:r>
              <a:rPr lang="he-IL" sz="2200" dirty="0">
                <a:solidFill>
                  <a:schemeClr val="bg1"/>
                </a:solidFill>
              </a:rPr>
              <a:t>לאחר הנחיתה, החללית תחקור את השדה</a:t>
            </a: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he-IL" sz="2200" dirty="0">
                <a:solidFill>
                  <a:schemeClr val="bg1"/>
                </a:solidFill>
              </a:rPr>
              <a:t>המגנטי של הירח.</a:t>
            </a:r>
          </a:p>
        </p:txBody>
      </p:sp>
      <p:pic>
        <p:nvPicPr>
          <p:cNvPr id="5" name="Picture 2" descr="https://files.geektime.co.il/wp-content/uploads/2018/07/SPACEIL-15312015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4" y="2424023"/>
            <a:ext cx="4011859" cy="250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0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1"/>
          <p:cNvSpPr txBox="1">
            <a:spLocks noGrp="1"/>
          </p:cNvSpPr>
          <p:nvPr>
            <p:ph type="title"/>
          </p:nvPr>
        </p:nvSpPr>
        <p:spPr>
          <a:xfrm>
            <a:off x="221150" y="53575"/>
            <a:ext cx="86181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dirty="0">
                <a:solidFill>
                  <a:srgbClr val="FF9900"/>
                </a:solidFill>
              </a:rPr>
              <a:t>איך החללית תגיע לירח?</a:t>
            </a:r>
            <a:endParaRPr dirty="0"/>
          </a:p>
        </p:txBody>
      </p:sp>
      <p:pic>
        <p:nvPicPr>
          <p:cNvPr id="7172" name="Picture 4" descr="Image result for looking at the m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746" y="2087262"/>
            <a:ext cx="4587730" cy="30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" name="Google Shape;624;p101"/>
          <p:cNvSpPr txBox="1"/>
          <p:nvPr/>
        </p:nvSpPr>
        <p:spPr>
          <a:xfrm>
            <a:off x="3623094" y="977050"/>
            <a:ext cx="5116606" cy="402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rgbClr val="FFFFFF"/>
                </a:solidFill>
              </a:rPr>
              <a:t>כדי להגיע לירח, החללית צריכה לטוס בחלל 384 אלף קילומטרים.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rgbClr val="FFFFFF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rgbClr val="FFFFFF"/>
                </a:solidFill>
              </a:rPr>
              <a:t>זה כמו להקיף את כדור הארץ 10 פעמים!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rgbClr val="FFFFFF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rgbClr val="FFFFFF"/>
                </a:solidFill>
              </a:rPr>
              <a:t>אחרי המסע הארוך הזה, היא תנחת על הירח.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rgbClr val="FFFFFF"/>
              </a:solidFill>
            </a:endParaRPr>
          </a:p>
          <a:p>
            <a:pPr lvl="0" algn="r" rtl="1"/>
            <a:r>
              <a:rPr lang="he-IL" sz="2200" dirty="0">
                <a:solidFill>
                  <a:srgbClr val="FF0000"/>
                </a:solidFill>
              </a:rPr>
              <a:t>זו משימה קשה! </a:t>
            </a:r>
            <a:r>
              <a:rPr lang="he-IL" sz="2200" dirty="0">
                <a:solidFill>
                  <a:srgbClr val="FFFF00"/>
                </a:solidFill>
              </a:rPr>
              <a:t>יש כאן שתי משימות:</a:t>
            </a:r>
            <a:endParaRPr lang="he-IL" sz="2200" dirty="0">
              <a:solidFill>
                <a:schemeClr val="bg1"/>
              </a:solidFill>
            </a:endParaRPr>
          </a:p>
          <a:p>
            <a:pPr marL="457200" lvl="0" indent="-457200" algn="r" rtl="1">
              <a:buClr>
                <a:srgbClr val="FFFF00"/>
              </a:buClr>
              <a:buAutoNum type="arabicPeriod"/>
            </a:pPr>
            <a:r>
              <a:rPr lang="he-IL" sz="2200" dirty="0">
                <a:solidFill>
                  <a:schemeClr val="bg1"/>
                </a:solidFill>
              </a:rPr>
              <a:t>צריך טיל שיביא את החללית עד לירח</a:t>
            </a:r>
          </a:p>
          <a:p>
            <a:pPr marL="457200" lvl="0" indent="-457200" algn="r" rtl="1">
              <a:buClr>
                <a:srgbClr val="FFFF00"/>
              </a:buClr>
              <a:buAutoNum type="arabicPeriod"/>
            </a:pPr>
            <a:r>
              <a:rPr lang="he-IL" sz="2200" dirty="0">
                <a:solidFill>
                  <a:schemeClr val="bg1"/>
                </a:solidFill>
              </a:rPr>
              <a:t>החללית צריכה אמצעי ניווט כדי להגיע ולנחות בשלום על הירח.</a:t>
            </a:r>
          </a:p>
        </p:txBody>
      </p:sp>
    </p:spTree>
    <p:extLst>
      <p:ext uri="{BB962C8B-B14F-4D97-AF65-F5344CB8AC3E}">
        <p14:creationId xmlns:p14="http://schemas.microsoft.com/office/powerpoint/2010/main" val="38265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falcon 9 space 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2" y="1739598"/>
            <a:ext cx="4889971" cy="32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3" name="Google Shape;623;p101"/>
          <p:cNvSpPr txBox="1">
            <a:spLocks noGrp="1"/>
          </p:cNvSpPr>
          <p:nvPr>
            <p:ph type="title"/>
          </p:nvPr>
        </p:nvSpPr>
        <p:spPr>
          <a:xfrm>
            <a:off x="221150" y="53575"/>
            <a:ext cx="86181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dirty="0">
                <a:solidFill>
                  <a:srgbClr val="FF9900"/>
                </a:solidFill>
              </a:rPr>
              <a:t>איך החללית תגיע לירח?</a:t>
            </a:r>
            <a:endParaRPr dirty="0"/>
          </a:p>
        </p:txBody>
      </p:sp>
      <p:sp>
        <p:nvSpPr>
          <p:cNvPr id="624" name="Google Shape;624;p101"/>
          <p:cNvSpPr txBox="1"/>
          <p:nvPr/>
        </p:nvSpPr>
        <p:spPr>
          <a:xfrm>
            <a:off x="3778370" y="977050"/>
            <a:ext cx="4961330" cy="402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rgbClr val="FFFFFF"/>
                </a:solidFill>
              </a:rPr>
              <a:t>את המסע לירח תעשה החללית על גבי טיל מסוג </a:t>
            </a:r>
            <a:r>
              <a:rPr lang="he-IL" sz="2200" dirty="0" err="1">
                <a:solidFill>
                  <a:srgbClr val="FFFFFF"/>
                </a:solidFill>
              </a:rPr>
              <a:t>פלקון</a:t>
            </a:r>
            <a:r>
              <a:rPr lang="he-IL" sz="2200" dirty="0">
                <a:solidFill>
                  <a:srgbClr val="FFFFFF"/>
                </a:solidFill>
              </a:rPr>
              <a:t> של חברת </a:t>
            </a:r>
            <a:r>
              <a:rPr lang="en-US" sz="2200" dirty="0" err="1">
                <a:solidFill>
                  <a:srgbClr val="FFFFFF"/>
                </a:solidFill>
              </a:rPr>
              <a:t>SpaceX</a:t>
            </a:r>
            <a:r>
              <a:rPr lang="he-IL" sz="2200" dirty="0">
                <a:solidFill>
                  <a:srgbClr val="FFFFFF"/>
                </a:solidFill>
              </a:rPr>
              <a:t> האמריקאית.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rgbClr val="FFFFFF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rgbClr val="FFFFFF"/>
                </a:solidFill>
              </a:rPr>
              <a:t>זה הטיל הגדול והחזק ביותר בעולם!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rgbClr val="FFFFFF"/>
                </a:solidFill>
              </a:rPr>
              <a:t>שפותח גם כן על ידי חברה אזרחית.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rgbClr val="FFFFFF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2200" dirty="0">
              <a:solidFill>
                <a:srgbClr val="FFFFFF"/>
              </a:solidFill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200" dirty="0">
                <a:solidFill>
                  <a:srgbClr val="FFFFFF"/>
                </a:solidFill>
              </a:rPr>
              <a:t>ככה נראית ההמראה של הטיל הזה -</a:t>
            </a:r>
          </a:p>
        </p:txBody>
      </p:sp>
      <p:pic>
        <p:nvPicPr>
          <p:cNvPr id="6" name="Google Shape;527;p93" descr="youtube_logo-red_512x512.png">
            <a:hlinkClick r:id="rId4"/>
          </p:cNvPr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56" y="4287742"/>
            <a:ext cx="823144" cy="823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5030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גווני אפור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855</Words>
  <Application>Microsoft Office PowerPoint</Application>
  <PresentationFormat>‫הצגה על המסך (16:9)</PresentationFormat>
  <Paragraphs>157</Paragraphs>
  <Slides>14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14</vt:i4>
      </vt:variant>
    </vt:vector>
  </HeadingPairs>
  <TitlesOfParts>
    <vt:vector size="22" baseType="lpstr">
      <vt:lpstr>Calibri</vt:lpstr>
      <vt:lpstr>Times New Roman</vt:lpstr>
      <vt:lpstr>Arial</vt:lpstr>
      <vt:lpstr>Tahoma</vt:lpstr>
      <vt:lpstr>Simple Light</vt:lpstr>
      <vt:lpstr>Simple Dark</vt:lpstr>
      <vt:lpstr>ערכת נושא Office</vt:lpstr>
      <vt:lpstr>Custom</vt:lpstr>
      <vt:lpstr>החללית הישראלית הראשונה על הירח</vt:lpstr>
      <vt:lpstr>מצגת של PowerPoint‏</vt:lpstr>
      <vt:lpstr>החללית הישראלית הראשונה על הירח</vt:lpstr>
      <vt:lpstr>החללית הישראלית הראשונה על הירח</vt:lpstr>
      <vt:lpstr>בחירת שם החללית</vt:lpstr>
      <vt:lpstr>החללית עצמה ומטרותיה</vt:lpstr>
      <vt:lpstr>החללית עצמה ומטרותיה</vt:lpstr>
      <vt:lpstr>איך החללית תגיע לירח?</vt:lpstr>
      <vt:lpstr>איך החללית תגיע לירח?</vt:lpstr>
      <vt:lpstr>איך החללית תגיע לירח?</vt:lpstr>
      <vt:lpstr>תאריך ההמראה</vt:lpstr>
      <vt:lpstr>משימות קודמות לירח</vt:lpstr>
      <vt:lpstr>משימות קודמות לירח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שם המצגת</dc:title>
  <dc:creator>User</dc:creator>
  <cp:lastModifiedBy>‏‏משתמש Windows</cp:lastModifiedBy>
  <cp:revision>81</cp:revision>
  <dcterms:modified xsi:type="dcterms:W3CDTF">2019-02-10T12:16:49Z</dcterms:modified>
</cp:coreProperties>
</file>